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31"/>
  </p:notesMasterIdLst>
  <p:handoutMasterIdLst>
    <p:handoutMasterId r:id="rId32"/>
  </p:handoutMasterIdLst>
  <p:sldIdLst>
    <p:sldId id="256" r:id="rId2"/>
    <p:sldId id="418" r:id="rId3"/>
    <p:sldId id="421" r:id="rId4"/>
    <p:sldId id="579" r:id="rId5"/>
    <p:sldId id="582" r:id="rId6"/>
    <p:sldId id="600" r:id="rId7"/>
    <p:sldId id="586" r:id="rId8"/>
    <p:sldId id="587" r:id="rId9"/>
    <p:sldId id="583" r:id="rId10"/>
    <p:sldId id="585" r:id="rId11"/>
    <p:sldId id="584" r:id="rId12"/>
    <p:sldId id="604" r:id="rId13"/>
    <p:sldId id="581" r:id="rId14"/>
    <p:sldId id="602" r:id="rId15"/>
    <p:sldId id="601" r:id="rId16"/>
    <p:sldId id="588" r:id="rId17"/>
    <p:sldId id="589" r:id="rId18"/>
    <p:sldId id="591" r:id="rId19"/>
    <p:sldId id="590" r:id="rId20"/>
    <p:sldId id="596" r:id="rId21"/>
    <p:sldId id="597" r:id="rId22"/>
    <p:sldId id="592" r:id="rId23"/>
    <p:sldId id="593" r:id="rId24"/>
    <p:sldId id="594" r:id="rId25"/>
    <p:sldId id="598" r:id="rId26"/>
    <p:sldId id="595" r:id="rId27"/>
    <p:sldId id="599" r:id="rId28"/>
    <p:sldId id="603" r:id="rId29"/>
    <p:sldId id="605" r:id="rId30"/>
  </p:sldIdLst>
  <p:sldSz cx="14762163" cy="6858000"/>
  <p:notesSz cx="6858000" cy="91440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sz="13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3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3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3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3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300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1300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1300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1300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99"/>
    <a:srgbClr val="FB4911"/>
    <a:srgbClr val="66FFFF"/>
    <a:srgbClr val="777777"/>
    <a:srgbClr val="0033CC"/>
    <a:srgbClr val="C0C0C0"/>
    <a:srgbClr val="008000"/>
    <a:srgbClr val="0033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Estilo Médio 2 - Ênfas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Estilo Mé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3C2FFA5D-87B4-456A-9821-1D502468CF0F}" styleName="Estilo com Tema 1 - Ênfase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Estilo com Tema 1 - Ênfase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69C7853C-536D-4A76-A0AE-DD22124D55A5}" styleName="Estilo com Tema 1 - Ênfase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775DCB02-9BB8-47FD-8907-85C794F793BA}" styleName="Estilo com Tema 1 - Ênfase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D113A9D2-9D6B-4929-AA2D-F23B5EE8CBE7}" styleName="Estilo com Tema 2 - Ênfase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08FB837D-C827-4EFA-A057-4D05807E0F7C}" styleName="Estilo com Tema 1 - Ênfase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776" autoAdjust="0"/>
    <p:restoredTop sz="94660" autoAdjust="0"/>
  </p:normalViewPr>
  <p:slideViewPr>
    <p:cSldViewPr>
      <p:cViewPr>
        <p:scale>
          <a:sx n="50" d="100"/>
          <a:sy n="50" d="100"/>
        </p:scale>
        <p:origin x="-499" y="-106"/>
      </p:cViewPr>
      <p:guideLst>
        <p:guide orient="horz" pos="2160"/>
        <p:guide pos="465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3" d="100"/>
          <a:sy n="53" d="100"/>
        </p:scale>
        <p:origin x="-2898" y="-84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r>
              <a:rPr lang="pt-BR"/>
              <a:t>xxx</a:t>
            </a:r>
          </a:p>
        </p:txBody>
      </p:sp>
      <p:sp>
        <p:nvSpPr>
          <p:cNvPr id="15257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8132C199-63DE-4392-9B19-FBD5C3A879A3}" type="datetime1">
              <a:rPr lang="pt-BR"/>
              <a:pPr>
                <a:defRPr/>
              </a:pPr>
              <a:t>31/01/2017</a:t>
            </a:fld>
            <a:endParaRPr lang="pt-BR"/>
          </a:p>
        </p:txBody>
      </p:sp>
      <p:sp>
        <p:nvSpPr>
          <p:cNvPr id="15258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r>
              <a:rPr lang="pt-BR"/>
              <a:t>xxxxx</a:t>
            </a:r>
          </a:p>
        </p:txBody>
      </p:sp>
      <p:sp>
        <p:nvSpPr>
          <p:cNvPr id="15258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9D005049-922F-42B8-AD94-A5C95F4AB23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9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r>
              <a:rPr lang="pt-BR"/>
              <a:t>xxx</a:t>
            </a:r>
          </a:p>
        </p:txBody>
      </p:sp>
      <p:sp>
        <p:nvSpPr>
          <p:cNvPr id="1669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1B7AB2BF-A30E-4F5B-BEC5-C066898DE5F4}" type="datetime1">
              <a:rPr lang="pt-BR"/>
              <a:pPr>
                <a:defRPr/>
              </a:pPr>
              <a:t>31/01/2017</a:t>
            </a:fld>
            <a:endParaRPr lang="pt-BR"/>
          </a:p>
        </p:txBody>
      </p:sp>
      <p:sp>
        <p:nvSpPr>
          <p:cNvPr id="13316" name="Rectangle 4"/>
          <p:cNvSpPr>
            <a:spLocks noGrp="1" noRot="1" noChangeArrowheads="1" noTextEdit="1"/>
          </p:cNvSpPr>
          <p:nvPr>
            <p:ph type="sldImg" idx="2"/>
          </p:nvPr>
        </p:nvSpPr>
        <p:spPr bwMode="auto">
          <a:xfrm>
            <a:off x="-260350" y="685800"/>
            <a:ext cx="73787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69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</a:p>
        </p:txBody>
      </p:sp>
      <p:sp>
        <p:nvSpPr>
          <p:cNvPr id="1669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r>
              <a:rPr lang="pt-BR"/>
              <a:t>xxxxx</a:t>
            </a:r>
          </a:p>
        </p:txBody>
      </p:sp>
      <p:sp>
        <p:nvSpPr>
          <p:cNvPr id="1669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F1664AD9-7271-4DB6-B3B9-30A2C2719410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EC2D66-B580-43D9-B526-BEF0D9E3D9A6}" type="datetime1">
              <a:rPr lang="pt-BR"/>
              <a:pPr>
                <a:defRPr/>
              </a:pPr>
              <a:t>31/01/2017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/>
              <a:t>CCA039 - Irrigação e Drenagem. Tales Miler Soares - UFRB/CCAAB/NEAS</a:t>
            </a: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/>
              <a:t>p.</a:t>
            </a:r>
            <a:fld id="{AF665F42-B75C-4E96-969D-08A20643F304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925F12-9B06-4739-A08A-933047B40B83}" type="datetime1">
              <a:rPr lang="pt-BR"/>
              <a:pPr>
                <a:defRPr/>
              </a:pPr>
              <a:t>31/01/2017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/>
              <a:t>CCA039 - Irrigação e Drenagem. Tales Miler Soares - UFRB/CCAAB/NEAS</a:t>
            </a: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/>
              <a:t>p.</a:t>
            </a:r>
            <a:fld id="{8F7D252C-B5C8-4E14-AB68-4EE1F302BF7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0FDF81-D6DF-4E3B-A0DB-D17C75B0A50E}" type="datetime1">
              <a:rPr lang="pt-BR"/>
              <a:pPr>
                <a:defRPr/>
              </a:pPr>
              <a:t>31/01/2017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/>
              <a:t>CCA039 - Irrigação e Drenagem. Tales Miler Soares - UFRB/CCAAB/NEAS</a:t>
            </a: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/>
              <a:t>p.</a:t>
            </a:r>
            <a:fld id="{52E244B2-E931-4526-A940-C50C86F9931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B430BC-B668-486B-9CF0-1A4DF6E0768C}" type="datetime1">
              <a:rPr lang="pt-BR"/>
              <a:pPr>
                <a:defRPr/>
              </a:pPr>
              <a:t>31/01/2017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/>
              <a:t>CCA039 - Irrigação e Drenagem. Tales Miler Soares - UFRB/CCAAB/NEAS</a:t>
            </a: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/>
              <a:t>p.</a:t>
            </a:r>
            <a:fld id="{522BFAB9-44E4-49D3-A558-E979E92BCBBB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429CFE-1A4F-488E-A87A-1D57722960A1}" type="datetime1">
              <a:rPr lang="pt-BR"/>
              <a:pPr>
                <a:defRPr/>
              </a:pPr>
              <a:t>31/01/2017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/>
              <a:t>CCA039 - Irrigação e Drenagem. Tales Miler Soares - UFRB/CCAAB/NEAS</a:t>
            </a: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/>
              <a:t>p.</a:t>
            </a:r>
            <a:fld id="{753BE79A-F94D-4D5A-98FB-DDE65CB2F92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52CA47-E115-451A-AEDA-0604BE0BE2A0}" type="datetime1">
              <a:rPr lang="pt-BR"/>
              <a:pPr>
                <a:defRPr/>
              </a:pPr>
              <a:t>31/01/2017</a:t>
            </a:fld>
            <a:endParaRPr lang="pt-BR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/>
              <a:t>CCA039 - Irrigação e Drenagem. Tales Miler Soares - UFRB/CCAAB/NEAS</a:t>
            </a:r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/>
              <a:t>p.</a:t>
            </a:r>
            <a:fld id="{9B6ADFCA-F64D-459E-BF1F-2BF50AFDB590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61E5D5-96AF-4E06-9873-E0DD14C5FC7A}" type="datetime1">
              <a:rPr lang="pt-BR"/>
              <a:pPr>
                <a:defRPr/>
              </a:pPr>
              <a:t>31/01/2017</a:t>
            </a:fld>
            <a:endParaRPr lang="pt-BR"/>
          </a:p>
        </p:txBody>
      </p:sp>
      <p:sp>
        <p:nvSpPr>
          <p:cNvPr id="8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/>
              <a:t>CCA039 - Irrigação e Drenagem. Tales Miler Soares - UFRB/CCAAB/NEAS</a:t>
            </a:r>
          </a:p>
        </p:txBody>
      </p:sp>
      <p:sp>
        <p:nvSpPr>
          <p:cNvPr id="9" name="Espaço Reservado para Número de Slide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/>
              <a:t>p.</a:t>
            </a:r>
            <a:fld id="{A1C267A6-1694-463E-BE0F-E97199E9E08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2B0AB6-D0F2-412B-B562-6A950FC1DF84}" type="datetime1">
              <a:rPr lang="pt-BR"/>
              <a:pPr>
                <a:defRPr/>
              </a:pPr>
              <a:t>31/01/2017</a:t>
            </a:fld>
            <a:endParaRPr lang="pt-BR"/>
          </a:p>
        </p:txBody>
      </p:sp>
      <p:sp>
        <p:nvSpPr>
          <p:cNvPr id="4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/>
              <a:t>CCA039 - Irrigação e Drenagem. Tales Miler Soares - UFRB/CCAAB/NEAS</a:t>
            </a:r>
          </a:p>
        </p:txBody>
      </p:sp>
      <p:sp>
        <p:nvSpPr>
          <p:cNvPr id="5" name="Espaço Reservado para Número de Slide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/>
              <a:t>p.</a:t>
            </a:r>
            <a:fld id="{6C22F689-8C5A-4913-A243-075F8CBE40D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B012C0-60BB-475D-8B4F-A7A782A19B34}" type="datetime1">
              <a:rPr lang="pt-BR"/>
              <a:pPr>
                <a:defRPr/>
              </a:pPr>
              <a:t>31/01/2017</a:t>
            </a:fld>
            <a:endParaRPr lang="pt-BR"/>
          </a:p>
        </p:txBody>
      </p:sp>
      <p:sp>
        <p:nvSpPr>
          <p:cNvPr id="3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/>
              <a:t>CCA039 - Irrigação e Drenagem. Tales Miler Soares - UFRB/CCAAB/NEAS</a:t>
            </a:r>
          </a:p>
        </p:txBody>
      </p:sp>
      <p:sp>
        <p:nvSpPr>
          <p:cNvPr id="4" name="Espaço Reservado para Número de Slide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/>
              <a:t>p.</a:t>
            </a:r>
            <a:fld id="{97DCCB68-AF40-4EC6-9165-65E1A4D5557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8FC644-E9D9-408F-94BF-E12A8CBC17FD}" type="datetime1">
              <a:rPr lang="pt-BR"/>
              <a:pPr>
                <a:defRPr/>
              </a:pPr>
              <a:t>31/01/2017</a:t>
            </a:fld>
            <a:endParaRPr lang="pt-BR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/>
              <a:t>CCA039 - Irrigação e Drenagem. Tales Miler Soares - UFRB/CCAAB/NEAS</a:t>
            </a:r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/>
              <a:t>p.</a:t>
            </a:r>
            <a:fld id="{4981A559-B3CB-43F2-A983-0D6EA03E5C51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FEB4F5-96E1-4063-98DD-06B2114D5C81}" type="datetime1">
              <a:rPr lang="pt-BR"/>
              <a:pPr>
                <a:defRPr/>
              </a:pPr>
              <a:t>31/01/2017</a:t>
            </a:fld>
            <a:endParaRPr lang="pt-BR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/>
              <a:t>CCA039 - Irrigação e Drenagem. Tales Miler Soares - UFRB/CCAAB/NEAS</a:t>
            </a:r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/>
              <a:t>p.</a:t>
            </a:r>
            <a:fld id="{84CA40C2-62C1-4528-9C34-C857065D253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ço Reservado para Título 1"/>
          <p:cNvSpPr>
            <a:spLocks noGrp="1"/>
          </p:cNvSpPr>
          <p:nvPr>
            <p:ph type="title"/>
          </p:nvPr>
        </p:nvSpPr>
        <p:spPr bwMode="auto">
          <a:xfrm>
            <a:off x="738188" y="260350"/>
            <a:ext cx="13292137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do título mestre</a:t>
            </a:r>
          </a:p>
        </p:txBody>
      </p:sp>
      <p:sp>
        <p:nvSpPr>
          <p:cNvPr id="1027" name="Espaço Reservado para Texto 2"/>
          <p:cNvSpPr>
            <a:spLocks noGrp="1"/>
          </p:cNvSpPr>
          <p:nvPr>
            <p:ph type="body" idx="1"/>
          </p:nvPr>
        </p:nvSpPr>
        <p:spPr bwMode="auto">
          <a:xfrm>
            <a:off x="738188" y="1628775"/>
            <a:ext cx="13292137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736600" y="6356350"/>
            <a:ext cx="34448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CFC41BA-448B-451E-8BE7-20E194A62E86}" type="datetime1">
              <a:rPr lang="pt-BR"/>
              <a:pPr>
                <a:defRPr/>
              </a:pPr>
              <a:t>31/01/2017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6365875" y="0"/>
            <a:ext cx="7472363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 b="1" u="sng">
                <a:solidFill>
                  <a:srgbClr val="898989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pt-BR"/>
              <a:t>CCA039 - Irrigação e Drenagem. Tales Miler Soares - UFRB/CCAAB/NEAS</a:t>
            </a: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 bwMode="auto">
          <a:xfrm>
            <a:off x="13933488" y="39688"/>
            <a:ext cx="736600" cy="3651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 b="1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r>
              <a:rPr lang="pt-BR"/>
              <a:t>p.</a:t>
            </a:r>
            <a:fld id="{A4B384AE-6EE0-43EB-BA8B-F123D6A370E7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4" Type="http://schemas.openxmlformats.org/officeDocument/2006/relationships/oleObject" Target="../embeddings/oleObject6.bin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5" Type="http://schemas.openxmlformats.org/officeDocument/2006/relationships/oleObject" Target="../embeddings/oleObject9.bin"/><Relationship Id="rId4" Type="http://schemas.openxmlformats.org/officeDocument/2006/relationships/oleObject" Target="../embeddings/oleObject8.bin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4" Type="http://schemas.openxmlformats.org/officeDocument/2006/relationships/oleObject" Target="../embeddings/oleObject11.bin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CaixaDeTexto 6"/>
          <p:cNvSpPr txBox="1">
            <a:spLocks noChangeArrowheads="1"/>
          </p:cNvSpPr>
          <p:nvPr/>
        </p:nvSpPr>
        <p:spPr bwMode="auto">
          <a:xfrm>
            <a:off x="111125" y="555625"/>
            <a:ext cx="14408150" cy="1927225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pt-BR" sz="2400" b="1">
                <a:latin typeface="Calibri" pitchFamily="34" charset="0"/>
              </a:rPr>
              <a:t>Lembre-se:</a:t>
            </a:r>
          </a:p>
          <a:p>
            <a:pPr algn="just"/>
            <a:r>
              <a:rPr lang="pt-BR" sz="2400" b="1">
                <a:latin typeface="Calibri" pitchFamily="34" charset="0"/>
              </a:rPr>
              <a:t>Os apontamentos em sala de aula e os comentários nesse arquivo digital devem ser complementados pela leitura dos livros preconizados e indicados no primeiro dia de aula.</a:t>
            </a:r>
          </a:p>
          <a:p>
            <a:pPr algn="just"/>
            <a:r>
              <a:rPr lang="pt-BR" sz="2400" b="1">
                <a:latin typeface="Calibri" pitchFamily="34" charset="0"/>
              </a:rPr>
              <a:t>A consulta e crítica às diferentes referências, </a:t>
            </a:r>
            <a:r>
              <a:rPr lang="pt-BR" sz="2400" b="1" u="sng">
                <a:latin typeface="Calibri" pitchFamily="34" charset="0"/>
              </a:rPr>
              <a:t>inclusive ao professor</a:t>
            </a:r>
            <a:r>
              <a:rPr lang="pt-BR" sz="2400" b="1">
                <a:latin typeface="Calibri" pitchFamily="34" charset="0"/>
              </a:rPr>
              <a:t>, é o que distingue o futuro profissional bem-sucedido.</a:t>
            </a:r>
            <a:endParaRPr lang="pt-BR" sz="2000" b="1">
              <a:solidFill>
                <a:srgbClr val="0000FF"/>
              </a:solidFill>
              <a:latin typeface="Calibri" pitchFamily="34" charset="0"/>
            </a:endParaRPr>
          </a:p>
        </p:txBody>
      </p:sp>
      <p:pic>
        <p:nvPicPr>
          <p:cNvPr id="15362" name="Imagem 9" descr="NR0047 critic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167938" y="2901950"/>
            <a:ext cx="4419600" cy="345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3" name="CaixaDeTexto 6"/>
          <p:cNvSpPr txBox="1">
            <a:spLocks noChangeArrowheads="1"/>
          </p:cNvSpPr>
          <p:nvPr/>
        </p:nvSpPr>
        <p:spPr bwMode="auto">
          <a:xfrm>
            <a:off x="9801225" y="6423025"/>
            <a:ext cx="4849813" cy="300038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BR" b="1">
                <a:latin typeface="Calibri" pitchFamily="34" charset="0"/>
              </a:rPr>
              <a:t>Norman Rockwell (‘crítico caipira’)</a:t>
            </a:r>
            <a:endParaRPr lang="pt-BR" b="1">
              <a:solidFill>
                <a:srgbClr val="0000FF"/>
              </a:solidFill>
              <a:latin typeface="Calibri" pitchFamily="34" charset="0"/>
            </a:endParaRPr>
          </a:p>
        </p:txBody>
      </p:sp>
      <p:sp>
        <p:nvSpPr>
          <p:cNvPr id="15364" name="CaixaDeTexto 6"/>
          <p:cNvSpPr txBox="1">
            <a:spLocks noChangeArrowheads="1"/>
          </p:cNvSpPr>
          <p:nvPr/>
        </p:nvSpPr>
        <p:spPr bwMode="auto">
          <a:xfrm>
            <a:off x="95250" y="4016375"/>
            <a:ext cx="8024813" cy="1320800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pt-BR" sz="2000" b="1" i="1">
                <a:solidFill>
                  <a:srgbClr val="000099"/>
                </a:solidFill>
                <a:latin typeface="Calibri" pitchFamily="34" charset="0"/>
              </a:rPr>
              <a:t>Em muitos momentos “abriremos parênteses” para outros assuntos dentro do tema principal. Essa tortuosidade não é para complicar. É para reforçarmos e relacionarmos o tema principal com outros assuntos vistos no Passado ou que veremos no Futuro.</a:t>
            </a:r>
          </a:p>
        </p:txBody>
      </p:sp>
      <p:sp>
        <p:nvSpPr>
          <p:cNvPr id="15365" name="Espaço Reservado para Rodapé 4"/>
          <p:cNvSpPr txBox="1">
            <a:spLocks noGrp="1"/>
          </p:cNvSpPr>
          <p:nvPr/>
        </p:nvSpPr>
        <p:spPr bwMode="auto">
          <a:xfrm>
            <a:off x="6457950" y="0"/>
            <a:ext cx="7472363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/>
            <a:r>
              <a:rPr lang="pt-BR" sz="1200" b="1" u="sng">
                <a:solidFill>
                  <a:srgbClr val="898989"/>
                </a:solidFill>
                <a:latin typeface="Times New Roman" pitchFamily="18" charset="0"/>
              </a:rPr>
              <a:t>CCA039 - Irrigação e Drenagem. Tales Miler Soares - UFRB/CCAAB/NEAS</a:t>
            </a:r>
          </a:p>
        </p:txBody>
      </p:sp>
      <p:sp>
        <p:nvSpPr>
          <p:cNvPr id="15366" name="Espaço Reservado para Número de Slide 5"/>
          <p:cNvSpPr txBox="1">
            <a:spLocks noGrp="1"/>
          </p:cNvSpPr>
          <p:nvPr/>
        </p:nvSpPr>
        <p:spPr bwMode="auto">
          <a:xfrm>
            <a:off x="14023975" y="39688"/>
            <a:ext cx="738188" cy="3651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r"/>
            <a:r>
              <a:rPr lang="pt-BR" sz="1200" b="1">
                <a:solidFill>
                  <a:srgbClr val="898989"/>
                </a:solidFill>
                <a:latin typeface="Calibri" pitchFamily="34" charset="0"/>
              </a:rPr>
              <a:t>p.</a:t>
            </a:r>
            <a:fld id="{557F3632-CFF4-4923-8330-E611D3E254E9}" type="slidenum">
              <a:rPr lang="pt-BR" sz="1200" b="1">
                <a:solidFill>
                  <a:srgbClr val="898989"/>
                </a:solidFill>
                <a:latin typeface="Calibri" pitchFamily="34" charset="0"/>
              </a:rPr>
              <a:pPr algn="r"/>
              <a:t>1</a:t>
            </a:fld>
            <a:endParaRPr lang="pt-BR" sz="1200" b="1">
              <a:solidFill>
                <a:srgbClr val="898989"/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CaixaDeTexto 8"/>
          <p:cNvSpPr txBox="1">
            <a:spLocks noChangeArrowheads="1"/>
          </p:cNvSpPr>
          <p:nvPr/>
        </p:nvSpPr>
        <p:spPr bwMode="auto">
          <a:xfrm>
            <a:off x="252413" y="620713"/>
            <a:ext cx="2376487" cy="466725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BR" sz="2400" b="1">
                <a:latin typeface="Calibri" pitchFamily="34" charset="0"/>
              </a:rPr>
              <a:t>Linha Principal</a:t>
            </a:r>
          </a:p>
        </p:txBody>
      </p:sp>
      <p:sp>
        <p:nvSpPr>
          <p:cNvPr id="24578" name="Espaço Reservado para Rodapé 4"/>
          <p:cNvSpPr txBox="1">
            <a:spLocks noGrp="1"/>
          </p:cNvSpPr>
          <p:nvPr/>
        </p:nvSpPr>
        <p:spPr bwMode="auto">
          <a:xfrm>
            <a:off x="6457950" y="0"/>
            <a:ext cx="7472363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/>
            <a:r>
              <a:rPr lang="pt-BR" sz="1200" b="1" u="sng">
                <a:solidFill>
                  <a:srgbClr val="898989"/>
                </a:solidFill>
                <a:latin typeface="Times New Roman" pitchFamily="18" charset="0"/>
              </a:rPr>
              <a:t>CCA039 - Irrigação e Drenagem. Tales Miler Soares - UFRB/CCAAB/NEAS</a:t>
            </a:r>
          </a:p>
        </p:txBody>
      </p:sp>
      <p:sp>
        <p:nvSpPr>
          <p:cNvPr id="24579" name="Espaço Reservado para Número de Slide 5"/>
          <p:cNvSpPr txBox="1">
            <a:spLocks noGrp="1"/>
          </p:cNvSpPr>
          <p:nvPr/>
        </p:nvSpPr>
        <p:spPr bwMode="auto">
          <a:xfrm>
            <a:off x="14023975" y="39688"/>
            <a:ext cx="738188" cy="3651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r"/>
            <a:r>
              <a:rPr lang="pt-BR" sz="1200" b="1">
                <a:solidFill>
                  <a:srgbClr val="898989"/>
                </a:solidFill>
                <a:latin typeface="Calibri" pitchFamily="34" charset="0"/>
              </a:rPr>
              <a:t>p.</a:t>
            </a:r>
            <a:fld id="{153D7D28-300C-4C2C-A926-79E3981F1D72}" type="slidenum">
              <a:rPr lang="pt-BR" sz="1200" b="1">
                <a:solidFill>
                  <a:srgbClr val="898989"/>
                </a:solidFill>
                <a:latin typeface="Calibri" pitchFamily="34" charset="0"/>
              </a:rPr>
              <a:pPr algn="r"/>
              <a:t>10</a:t>
            </a:fld>
            <a:endParaRPr lang="pt-BR" sz="1200" b="1">
              <a:solidFill>
                <a:srgbClr val="898989"/>
              </a:solidFill>
              <a:latin typeface="Calibri" pitchFamily="34" charset="0"/>
            </a:endParaRPr>
          </a:p>
        </p:txBody>
      </p:sp>
      <p:grpSp>
        <p:nvGrpSpPr>
          <p:cNvPr id="24580" name="Group 11"/>
          <p:cNvGrpSpPr>
            <a:grpSpLocks/>
          </p:cNvGrpSpPr>
          <p:nvPr/>
        </p:nvGrpSpPr>
        <p:grpSpPr bwMode="auto">
          <a:xfrm>
            <a:off x="252413" y="1844675"/>
            <a:ext cx="14257337" cy="4752975"/>
            <a:chOff x="159" y="1162"/>
            <a:chExt cx="8981" cy="2994"/>
          </a:xfrm>
        </p:grpSpPr>
        <p:sp>
          <p:nvSpPr>
            <p:cNvPr id="24584" name="AutoShape 5"/>
            <p:cNvSpPr>
              <a:spLocks noChangeArrowheads="1"/>
            </p:cNvSpPr>
            <p:nvPr/>
          </p:nvSpPr>
          <p:spPr bwMode="auto">
            <a:xfrm>
              <a:off x="159" y="1162"/>
              <a:ext cx="953" cy="2994"/>
            </a:xfrm>
            <a:prstGeom prst="can">
              <a:avLst>
                <a:gd name="adj" fmla="val 78541"/>
              </a:avLst>
            </a:prstGeom>
            <a:solidFill>
              <a:srgbClr val="FFFF99"/>
            </a:solidFill>
            <a:ln w="635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24585" name="AutoShape 6"/>
            <p:cNvSpPr>
              <a:spLocks noChangeArrowheads="1"/>
            </p:cNvSpPr>
            <p:nvPr/>
          </p:nvSpPr>
          <p:spPr bwMode="auto">
            <a:xfrm>
              <a:off x="1021" y="2387"/>
              <a:ext cx="3175" cy="499"/>
            </a:xfrm>
            <a:prstGeom prst="roundRect">
              <a:avLst>
                <a:gd name="adj" fmla="val 16667"/>
              </a:avLst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24586" name="AutoShape 8"/>
            <p:cNvSpPr>
              <a:spLocks noChangeArrowheads="1"/>
            </p:cNvSpPr>
            <p:nvPr/>
          </p:nvSpPr>
          <p:spPr bwMode="auto">
            <a:xfrm>
              <a:off x="4105" y="2523"/>
              <a:ext cx="5035" cy="227"/>
            </a:xfrm>
            <a:prstGeom prst="roundRect">
              <a:avLst>
                <a:gd name="adj" fmla="val 16667"/>
              </a:avLst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pt-BR"/>
            </a:p>
          </p:txBody>
        </p:sp>
      </p:grpSp>
      <p:sp>
        <p:nvSpPr>
          <p:cNvPr id="24581" name="Line 10"/>
          <p:cNvSpPr>
            <a:spLocks noChangeShapeType="1"/>
          </p:cNvSpPr>
          <p:nvPr/>
        </p:nvSpPr>
        <p:spPr bwMode="auto">
          <a:xfrm flipV="1">
            <a:off x="1116013" y="1125538"/>
            <a:ext cx="144462" cy="115093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pt-BR"/>
          </a:p>
        </p:txBody>
      </p:sp>
      <p:sp>
        <p:nvSpPr>
          <p:cNvPr id="24582" name="CaixaDeTexto 8"/>
          <p:cNvSpPr txBox="1">
            <a:spLocks noChangeArrowheads="1"/>
          </p:cNvSpPr>
          <p:nvPr/>
        </p:nvSpPr>
        <p:spPr bwMode="auto">
          <a:xfrm>
            <a:off x="4716463" y="5805488"/>
            <a:ext cx="4392612" cy="831850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BR" sz="2400" b="1">
                <a:latin typeface="Calibri" pitchFamily="34" charset="0"/>
              </a:rPr>
              <a:t>Lateral móvel </a:t>
            </a:r>
          </a:p>
          <a:p>
            <a:pPr algn="ctr"/>
            <a:r>
              <a:rPr lang="pt-BR" sz="2400" b="1">
                <a:latin typeface="Calibri" pitchFamily="34" charset="0"/>
              </a:rPr>
              <a:t>com 2 diâmetros</a:t>
            </a:r>
          </a:p>
        </p:txBody>
      </p:sp>
      <p:sp>
        <p:nvSpPr>
          <p:cNvPr id="24583" name="Line 12"/>
          <p:cNvSpPr>
            <a:spLocks noChangeShapeType="1"/>
          </p:cNvSpPr>
          <p:nvPr/>
        </p:nvSpPr>
        <p:spPr bwMode="auto">
          <a:xfrm flipV="1">
            <a:off x="7092950" y="4654550"/>
            <a:ext cx="0" cy="115093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CaixaDeTexto 8"/>
          <p:cNvSpPr txBox="1">
            <a:spLocks noChangeArrowheads="1"/>
          </p:cNvSpPr>
          <p:nvPr/>
        </p:nvSpPr>
        <p:spPr bwMode="auto">
          <a:xfrm>
            <a:off x="252413" y="620713"/>
            <a:ext cx="2376487" cy="466725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BR" sz="2400" b="1">
                <a:latin typeface="Calibri" pitchFamily="34" charset="0"/>
              </a:rPr>
              <a:t>Linha Principal</a:t>
            </a:r>
          </a:p>
        </p:txBody>
      </p:sp>
      <p:sp>
        <p:nvSpPr>
          <p:cNvPr id="25602" name="Espaço Reservado para Rodapé 4"/>
          <p:cNvSpPr txBox="1">
            <a:spLocks noGrp="1"/>
          </p:cNvSpPr>
          <p:nvPr/>
        </p:nvSpPr>
        <p:spPr bwMode="auto">
          <a:xfrm>
            <a:off x="6457950" y="0"/>
            <a:ext cx="7472363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/>
            <a:r>
              <a:rPr lang="pt-BR" sz="1200" b="1" u="sng">
                <a:solidFill>
                  <a:srgbClr val="898989"/>
                </a:solidFill>
                <a:latin typeface="Times New Roman" pitchFamily="18" charset="0"/>
              </a:rPr>
              <a:t>CCA039 - Irrigação e Drenagem. Tales Miler Soares - UFRB/CCAAB/NEAS</a:t>
            </a:r>
          </a:p>
        </p:txBody>
      </p:sp>
      <p:sp>
        <p:nvSpPr>
          <p:cNvPr id="25603" name="Espaço Reservado para Número de Slide 5"/>
          <p:cNvSpPr txBox="1">
            <a:spLocks noGrp="1"/>
          </p:cNvSpPr>
          <p:nvPr/>
        </p:nvSpPr>
        <p:spPr bwMode="auto">
          <a:xfrm>
            <a:off x="14023975" y="39688"/>
            <a:ext cx="738188" cy="3651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r"/>
            <a:r>
              <a:rPr lang="pt-BR" sz="1200" b="1">
                <a:solidFill>
                  <a:srgbClr val="898989"/>
                </a:solidFill>
                <a:latin typeface="Calibri" pitchFamily="34" charset="0"/>
              </a:rPr>
              <a:t>p.</a:t>
            </a:r>
            <a:fld id="{CD77D6A2-C2AE-46FD-A464-80D59A070427}" type="slidenum">
              <a:rPr lang="pt-BR" sz="1200" b="1">
                <a:solidFill>
                  <a:srgbClr val="898989"/>
                </a:solidFill>
                <a:latin typeface="Calibri" pitchFamily="34" charset="0"/>
              </a:rPr>
              <a:pPr algn="r"/>
              <a:t>11</a:t>
            </a:fld>
            <a:endParaRPr lang="pt-BR" sz="1200" b="1">
              <a:solidFill>
                <a:srgbClr val="898989"/>
              </a:solidFill>
              <a:latin typeface="Calibri" pitchFamily="34" charset="0"/>
            </a:endParaRPr>
          </a:p>
        </p:txBody>
      </p:sp>
      <p:grpSp>
        <p:nvGrpSpPr>
          <p:cNvPr id="25604" name="Group 13"/>
          <p:cNvGrpSpPr>
            <a:grpSpLocks/>
          </p:cNvGrpSpPr>
          <p:nvPr/>
        </p:nvGrpSpPr>
        <p:grpSpPr bwMode="auto">
          <a:xfrm>
            <a:off x="252413" y="1844675"/>
            <a:ext cx="14473237" cy="4752975"/>
            <a:chOff x="159" y="1162"/>
            <a:chExt cx="9117" cy="2994"/>
          </a:xfrm>
        </p:grpSpPr>
        <p:sp>
          <p:nvSpPr>
            <p:cNvPr id="25608" name="AutoShape 5"/>
            <p:cNvSpPr>
              <a:spLocks noChangeArrowheads="1"/>
            </p:cNvSpPr>
            <p:nvPr/>
          </p:nvSpPr>
          <p:spPr bwMode="auto">
            <a:xfrm>
              <a:off x="159" y="1162"/>
              <a:ext cx="953" cy="2994"/>
            </a:xfrm>
            <a:prstGeom prst="can">
              <a:avLst>
                <a:gd name="adj" fmla="val 78541"/>
              </a:avLst>
            </a:prstGeom>
            <a:solidFill>
              <a:srgbClr val="FFFF99"/>
            </a:solidFill>
            <a:ln w="635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25609" name="AutoShape 6"/>
            <p:cNvSpPr>
              <a:spLocks noChangeArrowheads="1"/>
            </p:cNvSpPr>
            <p:nvPr/>
          </p:nvSpPr>
          <p:spPr bwMode="auto">
            <a:xfrm>
              <a:off x="1021" y="2387"/>
              <a:ext cx="1724" cy="499"/>
            </a:xfrm>
            <a:prstGeom prst="roundRect">
              <a:avLst>
                <a:gd name="adj" fmla="val 16667"/>
              </a:avLst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25610" name="AutoShape 7"/>
            <p:cNvSpPr>
              <a:spLocks noChangeArrowheads="1"/>
            </p:cNvSpPr>
            <p:nvPr/>
          </p:nvSpPr>
          <p:spPr bwMode="auto">
            <a:xfrm>
              <a:off x="2699" y="2478"/>
              <a:ext cx="1905" cy="317"/>
            </a:xfrm>
            <a:prstGeom prst="roundRect">
              <a:avLst>
                <a:gd name="adj" fmla="val 16667"/>
              </a:avLst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25611" name="AutoShape 8"/>
            <p:cNvSpPr>
              <a:spLocks noChangeArrowheads="1"/>
            </p:cNvSpPr>
            <p:nvPr/>
          </p:nvSpPr>
          <p:spPr bwMode="auto">
            <a:xfrm>
              <a:off x="4559" y="2523"/>
              <a:ext cx="2268" cy="227"/>
            </a:xfrm>
            <a:prstGeom prst="roundRect">
              <a:avLst>
                <a:gd name="adj" fmla="val 16667"/>
              </a:avLst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25612" name="AutoShape 9"/>
            <p:cNvSpPr>
              <a:spLocks noChangeArrowheads="1"/>
            </p:cNvSpPr>
            <p:nvPr/>
          </p:nvSpPr>
          <p:spPr bwMode="auto">
            <a:xfrm>
              <a:off x="6782" y="2568"/>
              <a:ext cx="2494" cy="136"/>
            </a:xfrm>
            <a:prstGeom prst="roundRect">
              <a:avLst>
                <a:gd name="adj" fmla="val 16667"/>
              </a:avLst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pt-BR"/>
            </a:p>
          </p:txBody>
        </p:sp>
      </p:grpSp>
      <p:sp>
        <p:nvSpPr>
          <p:cNvPr id="25605" name="Line 10"/>
          <p:cNvSpPr>
            <a:spLocks noChangeShapeType="1"/>
          </p:cNvSpPr>
          <p:nvPr/>
        </p:nvSpPr>
        <p:spPr bwMode="auto">
          <a:xfrm flipV="1">
            <a:off x="1116013" y="1125538"/>
            <a:ext cx="144462" cy="115093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pt-BR"/>
          </a:p>
        </p:txBody>
      </p:sp>
      <p:sp>
        <p:nvSpPr>
          <p:cNvPr id="25606" name="CaixaDeTexto 8"/>
          <p:cNvSpPr txBox="1">
            <a:spLocks noChangeArrowheads="1"/>
          </p:cNvSpPr>
          <p:nvPr/>
        </p:nvSpPr>
        <p:spPr bwMode="auto">
          <a:xfrm>
            <a:off x="4716463" y="5805488"/>
            <a:ext cx="4392612" cy="831850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BR" sz="2400" b="1">
                <a:latin typeface="Calibri" pitchFamily="34" charset="0"/>
              </a:rPr>
              <a:t>Lateral ‘telescópica’ com 4 diâmetros</a:t>
            </a:r>
          </a:p>
        </p:txBody>
      </p:sp>
      <p:sp>
        <p:nvSpPr>
          <p:cNvPr id="25607" name="Line 12"/>
          <p:cNvSpPr>
            <a:spLocks noChangeShapeType="1"/>
          </p:cNvSpPr>
          <p:nvPr/>
        </p:nvSpPr>
        <p:spPr bwMode="auto">
          <a:xfrm flipV="1">
            <a:off x="7092950" y="4654550"/>
            <a:ext cx="0" cy="115093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CaixaDeTexto 8"/>
          <p:cNvSpPr txBox="1">
            <a:spLocks noChangeArrowheads="1"/>
          </p:cNvSpPr>
          <p:nvPr/>
        </p:nvSpPr>
        <p:spPr bwMode="auto">
          <a:xfrm>
            <a:off x="180975" y="2811463"/>
            <a:ext cx="14401800" cy="833437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BR" sz="3600" b="1">
                <a:solidFill>
                  <a:srgbClr val="0033CC"/>
                </a:solidFill>
                <a:latin typeface="Calibri" pitchFamily="34" charset="0"/>
              </a:rPr>
              <a:t>Lateral com 2 Diâmetros</a:t>
            </a:r>
          </a:p>
          <a:p>
            <a:pPr algn="just"/>
            <a:endParaRPr lang="pt-BR" sz="1200" b="1">
              <a:solidFill>
                <a:srgbClr val="0033CC"/>
              </a:solidFill>
              <a:latin typeface="Calibri" pitchFamily="34" charset="0"/>
            </a:endParaRPr>
          </a:p>
        </p:txBody>
      </p:sp>
      <p:sp>
        <p:nvSpPr>
          <p:cNvPr id="28674" name="Espaço Reservado para Rodapé 4"/>
          <p:cNvSpPr txBox="1">
            <a:spLocks noGrp="1"/>
          </p:cNvSpPr>
          <p:nvPr/>
        </p:nvSpPr>
        <p:spPr bwMode="auto">
          <a:xfrm>
            <a:off x="6457950" y="0"/>
            <a:ext cx="7472363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/>
            <a:r>
              <a:rPr lang="pt-BR" sz="1200" b="1" u="sng">
                <a:solidFill>
                  <a:srgbClr val="898989"/>
                </a:solidFill>
                <a:latin typeface="Times New Roman" pitchFamily="18" charset="0"/>
              </a:rPr>
              <a:t>CCA039 - Irrigação e Drenagem. Tales Miler Soares - UFRB/CCAAB/NEAS</a:t>
            </a:r>
          </a:p>
        </p:txBody>
      </p:sp>
      <p:sp>
        <p:nvSpPr>
          <p:cNvPr id="28675" name="Espaço Reservado para Número de Slide 5"/>
          <p:cNvSpPr txBox="1">
            <a:spLocks noGrp="1"/>
          </p:cNvSpPr>
          <p:nvPr/>
        </p:nvSpPr>
        <p:spPr bwMode="auto">
          <a:xfrm>
            <a:off x="14023975" y="39688"/>
            <a:ext cx="738188" cy="3651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r"/>
            <a:r>
              <a:rPr lang="pt-BR" sz="1200" b="1">
                <a:solidFill>
                  <a:srgbClr val="898989"/>
                </a:solidFill>
                <a:latin typeface="Calibri" pitchFamily="34" charset="0"/>
              </a:rPr>
              <a:t>p.</a:t>
            </a:r>
            <a:fld id="{A80E3C42-965C-4907-9F28-13F468DC75F1}" type="slidenum">
              <a:rPr lang="pt-BR" sz="1200" b="1">
                <a:solidFill>
                  <a:srgbClr val="898989"/>
                </a:solidFill>
                <a:latin typeface="Calibri" pitchFamily="34" charset="0"/>
              </a:rPr>
              <a:pPr algn="r"/>
              <a:t>12</a:t>
            </a:fld>
            <a:endParaRPr lang="pt-BR" sz="1200" b="1">
              <a:solidFill>
                <a:srgbClr val="898989"/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31" name="Espaço Reservado para Rodapé 4"/>
          <p:cNvSpPr txBox="1">
            <a:spLocks noGrp="1"/>
          </p:cNvSpPr>
          <p:nvPr/>
        </p:nvSpPr>
        <p:spPr bwMode="auto">
          <a:xfrm>
            <a:off x="6457950" y="0"/>
            <a:ext cx="7472363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/>
            <a:r>
              <a:rPr lang="pt-BR" sz="1200" b="1" u="sng">
                <a:solidFill>
                  <a:srgbClr val="898989"/>
                </a:solidFill>
                <a:latin typeface="Times New Roman" pitchFamily="18" charset="0"/>
              </a:rPr>
              <a:t>CCA039 - Irrigação e Drenagem. Tales Miler Soares - UFRB/CCAAB/NEAS</a:t>
            </a:r>
          </a:p>
        </p:txBody>
      </p:sp>
      <p:sp>
        <p:nvSpPr>
          <p:cNvPr id="26632" name="Espaço Reservado para Número de Slide 5"/>
          <p:cNvSpPr txBox="1">
            <a:spLocks noGrp="1"/>
          </p:cNvSpPr>
          <p:nvPr/>
        </p:nvSpPr>
        <p:spPr bwMode="auto">
          <a:xfrm>
            <a:off x="14023975" y="39688"/>
            <a:ext cx="738188" cy="3651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r"/>
            <a:r>
              <a:rPr lang="pt-BR" sz="1200" b="1">
                <a:solidFill>
                  <a:srgbClr val="898989"/>
                </a:solidFill>
                <a:latin typeface="Calibri" pitchFamily="34" charset="0"/>
              </a:rPr>
              <a:t>p.</a:t>
            </a:r>
            <a:fld id="{1BA0B140-7AAE-4CC3-9C59-D657F333CC55}" type="slidenum">
              <a:rPr lang="pt-BR" sz="1200" b="1">
                <a:solidFill>
                  <a:srgbClr val="898989"/>
                </a:solidFill>
                <a:latin typeface="Calibri" pitchFamily="34" charset="0"/>
              </a:rPr>
              <a:pPr algn="r"/>
              <a:t>13</a:t>
            </a:fld>
            <a:endParaRPr lang="pt-BR" sz="1200" b="1">
              <a:solidFill>
                <a:srgbClr val="898989"/>
              </a:solidFill>
              <a:latin typeface="Calibri" pitchFamily="34" charset="0"/>
            </a:endParaRPr>
          </a:p>
        </p:txBody>
      </p:sp>
      <p:sp>
        <p:nvSpPr>
          <p:cNvPr id="26633" name="CaixaDeTexto 8"/>
          <p:cNvSpPr txBox="1">
            <a:spLocks noChangeArrowheads="1"/>
          </p:cNvSpPr>
          <p:nvPr/>
        </p:nvSpPr>
        <p:spPr bwMode="auto">
          <a:xfrm>
            <a:off x="180975" y="476250"/>
            <a:ext cx="14401800" cy="6308725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pt-BR" sz="2400" b="1">
                <a:latin typeface="Calibri" pitchFamily="34" charset="0"/>
              </a:rPr>
              <a:t>Imaginando um sistema com Laterais móveis, o cálculo dos 2 diâmetros pode ser conduzido mediante o </a:t>
            </a:r>
            <a:r>
              <a:rPr lang="pt-BR" sz="2400" b="1">
                <a:solidFill>
                  <a:srgbClr val="0033CC"/>
                </a:solidFill>
                <a:latin typeface="Calibri" pitchFamily="34" charset="0"/>
              </a:rPr>
              <a:t>Método das Tentativas.</a:t>
            </a:r>
          </a:p>
          <a:p>
            <a:pPr algn="just"/>
            <a:r>
              <a:rPr lang="pt-BR" sz="2400" b="1">
                <a:latin typeface="Calibri" pitchFamily="34" charset="0"/>
              </a:rPr>
              <a:t>Bernardo et al. (2006) descrevem bem esse método:</a:t>
            </a:r>
          </a:p>
          <a:p>
            <a:pPr algn="just"/>
            <a:r>
              <a:rPr lang="pt-BR" sz="2400" b="1">
                <a:solidFill>
                  <a:srgbClr val="003300"/>
                </a:solidFill>
                <a:latin typeface="Calibri" pitchFamily="34" charset="0"/>
              </a:rPr>
              <a:t>           Com base no diâmetro teórico, indicar D1 e D2...</a:t>
            </a:r>
          </a:p>
          <a:p>
            <a:pPr algn="just"/>
            <a:r>
              <a:rPr lang="pt-BR" sz="2400" b="1">
                <a:latin typeface="Calibri" pitchFamily="34" charset="0"/>
              </a:rPr>
              <a:t>a) admite-se um trecho inicial de comprimento L1 com o diâmetro maior D1 e um trecho final de comprimento L2 com o diâmetro menor D2.</a:t>
            </a:r>
          </a:p>
          <a:p>
            <a:pPr algn="just"/>
            <a:r>
              <a:rPr lang="pt-BR" sz="2400" b="1">
                <a:latin typeface="Calibri" pitchFamily="34" charset="0"/>
              </a:rPr>
              <a:t>b) determina-se a Hf real observada que ocorreria caso toda Lateral (L) tivesse o diâmetro maior D1.</a:t>
            </a:r>
          </a:p>
          <a:p>
            <a:pPr algn="just"/>
            <a:r>
              <a:rPr lang="pt-BR" sz="2400" b="1">
                <a:latin typeface="Calibri" pitchFamily="34" charset="0"/>
              </a:rPr>
              <a:t>c) determina-se a Hf real observada de L2 caso esse trecho tivesse o diâmetro maior D1.</a:t>
            </a:r>
          </a:p>
          <a:p>
            <a:pPr algn="just"/>
            <a:r>
              <a:rPr lang="pt-BR" sz="2400" b="1">
                <a:latin typeface="Calibri" pitchFamily="34" charset="0"/>
              </a:rPr>
              <a:t>d) determina-se a Hf real observada de L2 com o seu diâmetro correto D2.</a:t>
            </a:r>
          </a:p>
          <a:p>
            <a:pPr algn="just"/>
            <a:r>
              <a:rPr lang="pt-BR" sz="2400" b="1">
                <a:latin typeface="Calibri" pitchFamily="34" charset="0"/>
              </a:rPr>
              <a:t>e) calcula-se a Hf real observada de toda linha como segue:</a:t>
            </a:r>
          </a:p>
          <a:p>
            <a:pPr algn="just"/>
            <a:endParaRPr lang="pt-BR" sz="2400" b="1">
              <a:latin typeface="Calibri" pitchFamily="34" charset="0"/>
            </a:endParaRPr>
          </a:p>
          <a:p>
            <a:pPr algn="just"/>
            <a:endParaRPr lang="pt-BR" sz="2400" b="1">
              <a:latin typeface="Calibri" pitchFamily="34" charset="0"/>
            </a:endParaRPr>
          </a:p>
          <a:p>
            <a:pPr algn="just"/>
            <a:endParaRPr lang="pt-BR" sz="2400" b="1">
              <a:latin typeface="Calibri" pitchFamily="34" charset="0"/>
            </a:endParaRPr>
          </a:p>
          <a:p>
            <a:pPr algn="just"/>
            <a:r>
              <a:rPr lang="pt-BR" sz="2400" b="1">
                <a:latin typeface="Calibri" pitchFamily="34" charset="0"/>
              </a:rPr>
              <a:t>f) Se a Hf real observada da Lateral &gt; Hf real tolerada, então aumenta L1...</a:t>
            </a:r>
          </a:p>
          <a:p>
            <a:pPr algn="just"/>
            <a:r>
              <a:rPr lang="pt-BR" sz="2400" b="1">
                <a:solidFill>
                  <a:srgbClr val="0033CC"/>
                </a:solidFill>
                <a:latin typeface="Calibri" pitchFamily="34" charset="0"/>
              </a:rPr>
              <a:t>Os cálculos devem se repetir até que Hf real observada da Lateral se aproxime da Hf real tolerada.</a:t>
            </a:r>
          </a:p>
          <a:p>
            <a:pPr algn="just"/>
            <a:endParaRPr lang="pt-BR" sz="2400" b="1">
              <a:solidFill>
                <a:srgbClr val="0033CC"/>
              </a:solidFill>
              <a:latin typeface="Calibri" pitchFamily="34" charset="0"/>
            </a:endParaRPr>
          </a:p>
          <a:p>
            <a:pPr algn="ctr"/>
            <a:r>
              <a:rPr lang="pt-BR" sz="2400" b="1">
                <a:latin typeface="Calibri" pitchFamily="34" charset="0"/>
              </a:rPr>
              <a:t>Obviamente, esse método das tentativas é trabalhoso!!!</a:t>
            </a:r>
          </a:p>
        </p:txBody>
      </p:sp>
      <p:sp>
        <p:nvSpPr>
          <p:cNvPr id="26634" name="Rectangle 6"/>
          <p:cNvSpPr>
            <a:spLocks noChangeArrowheads="1"/>
          </p:cNvSpPr>
          <p:nvPr/>
        </p:nvSpPr>
        <p:spPr bwMode="auto">
          <a:xfrm>
            <a:off x="0" y="1908175"/>
            <a:ext cx="184150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pt-BR"/>
          </a:p>
        </p:txBody>
      </p:sp>
      <p:graphicFrame>
        <p:nvGraphicFramePr>
          <p:cNvPr id="26630" name="Object 6"/>
          <p:cNvGraphicFramePr>
            <a:graphicFrameLocks noChangeAspect="1"/>
          </p:cNvGraphicFramePr>
          <p:nvPr/>
        </p:nvGraphicFramePr>
        <p:xfrm>
          <a:off x="2916238" y="4365625"/>
          <a:ext cx="9048750" cy="657225"/>
        </p:xfrm>
        <a:graphic>
          <a:graphicData uri="http://schemas.openxmlformats.org/presentationml/2006/ole">
            <p:oleObj spid="_x0000_s26630" name="Equation" r:id="rId3" imgW="3352800" imgH="2413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CaixaDeTexto 8"/>
          <p:cNvSpPr txBox="1">
            <a:spLocks noChangeArrowheads="1"/>
          </p:cNvSpPr>
          <p:nvPr/>
        </p:nvSpPr>
        <p:spPr bwMode="auto">
          <a:xfrm>
            <a:off x="180975" y="358775"/>
            <a:ext cx="14401800" cy="2657475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pt-BR" sz="2400" b="1">
                <a:latin typeface="Calibri" pitchFamily="34" charset="0"/>
              </a:rPr>
              <a:t>Para contornar esse excesso de esforço, pode-se recorrer a dois métodos:</a:t>
            </a:r>
          </a:p>
          <a:p>
            <a:pPr algn="just"/>
            <a:endParaRPr lang="pt-BR" sz="2400" b="1">
              <a:latin typeface="Calibri" pitchFamily="34" charset="0"/>
            </a:endParaRPr>
          </a:p>
          <a:p>
            <a:pPr algn="just"/>
            <a:r>
              <a:rPr lang="pt-BR" sz="2400" b="1">
                <a:latin typeface="Calibri" pitchFamily="34" charset="0"/>
              </a:rPr>
              <a:t>- Usar métodos computacionais baseados em processo de iteração.</a:t>
            </a:r>
          </a:p>
          <a:p>
            <a:pPr algn="just"/>
            <a:r>
              <a:rPr lang="pt-BR" sz="2400" b="1">
                <a:latin typeface="Calibri" pitchFamily="34" charset="0"/>
              </a:rPr>
              <a:t>Por exemplo: Em planilha eletrônica do Microsoft Excel pode se usar a ferramenta ‘Atingir Meta’ ou ‘Solver’</a:t>
            </a:r>
          </a:p>
          <a:p>
            <a:pPr algn="just"/>
            <a:endParaRPr lang="pt-BR" sz="2400" b="1">
              <a:latin typeface="Calibri" pitchFamily="34" charset="0"/>
            </a:endParaRPr>
          </a:p>
          <a:p>
            <a:pPr algn="just"/>
            <a:endParaRPr lang="pt-BR" sz="2400" b="1">
              <a:latin typeface="Calibri" pitchFamily="34" charset="0"/>
            </a:endParaRPr>
          </a:p>
          <a:p>
            <a:pPr algn="just"/>
            <a:r>
              <a:rPr lang="pt-BR" sz="2400" b="1">
                <a:latin typeface="Calibri" pitchFamily="34" charset="0"/>
              </a:rPr>
              <a:t>- Outra opção seria usar o método proposto por Denículi et al. (1992)</a:t>
            </a:r>
          </a:p>
        </p:txBody>
      </p:sp>
      <p:sp>
        <p:nvSpPr>
          <p:cNvPr id="29698" name="Espaço Reservado para Rodapé 4"/>
          <p:cNvSpPr txBox="1">
            <a:spLocks noGrp="1"/>
          </p:cNvSpPr>
          <p:nvPr/>
        </p:nvSpPr>
        <p:spPr bwMode="auto">
          <a:xfrm>
            <a:off x="6457950" y="0"/>
            <a:ext cx="7472363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/>
            <a:r>
              <a:rPr lang="pt-BR" sz="1200" b="1" u="sng">
                <a:solidFill>
                  <a:srgbClr val="898989"/>
                </a:solidFill>
                <a:latin typeface="Times New Roman" pitchFamily="18" charset="0"/>
              </a:rPr>
              <a:t>CCA039 - Irrigação e Drenagem. Tales Miler Soares - UFRB/CCAAB/NEAS</a:t>
            </a:r>
          </a:p>
        </p:txBody>
      </p:sp>
      <p:sp>
        <p:nvSpPr>
          <p:cNvPr id="29699" name="Espaço Reservado para Número de Slide 5"/>
          <p:cNvSpPr txBox="1">
            <a:spLocks noGrp="1"/>
          </p:cNvSpPr>
          <p:nvPr/>
        </p:nvSpPr>
        <p:spPr bwMode="auto">
          <a:xfrm>
            <a:off x="14023975" y="39688"/>
            <a:ext cx="738188" cy="3651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r"/>
            <a:r>
              <a:rPr lang="pt-BR" sz="1200" b="1">
                <a:solidFill>
                  <a:srgbClr val="898989"/>
                </a:solidFill>
                <a:latin typeface="Calibri" pitchFamily="34" charset="0"/>
              </a:rPr>
              <a:t>p.</a:t>
            </a:r>
            <a:fld id="{52FA172D-BDB6-417A-AA31-7640389A29AD}" type="slidenum">
              <a:rPr lang="pt-BR" sz="1200" b="1">
                <a:solidFill>
                  <a:srgbClr val="898989"/>
                </a:solidFill>
                <a:latin typeface="Calibri" pitchFamily="34" charset="0"/>
              </a:rPr>
              <a:pPr algn="r"/>
              <a:t>14</a:t>
            </a:fld>
            <a:endParaRPr lang="pt-BR" sz="1200" b="1">
              <a:solidFill>
                <a:srgbClr val="898989"/>
              </a:solidFill>
              <a:latin typeface="Calibri" pitchFamily="34" charset="0"/>
            </a:endParaRPr>
          </a:p>
        </p:txBody>
      </p:sp>
      <p:sp>
        <p:nvSpPr>
          <p:cNvPr id="29700" name="Rectangle 6"/>
          <p:cNvSpPr>
            <a:spLocks noChangeArrowheads="1"/>
          </p:cNvSpPr>
          <p:nvPr/>
        </p:nvSpPr>
        <p:spPr bwMode="auto">
          <a:xfrm>
            <a:off x="0" y="2052638"/>
            <a:ext cx="14762163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5" name="CaixaDeTexto 8"/>
          <p:cNvSpPr txBox="1">
            <a:spLocks noChangeArrowheads="1"/>
          </p:cNvSpPr>
          <p:nvPr/>
        </p:nvSpPr>
        <p:spPr bwMode="auto">
          <a:xfrm>
            <a:off x="180975" y="358775"/>
            <a:ext cx="14401800" cy="1563688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BR" sz="3600" b="1">
                <a:solidFill>
                  <a:srgbClr val="0033CC"/>
                </a:solidFill>
                <a:latin typeface="Calibri" pitchFamily="34" charset="0"/>
              </a:rPr>
              <a:t>Método de Denículi et al. (1992)</a:t>
            </a:r>
          </a:p>
          <a:p>
            <a:pPr algn="just"/>
            <a:endParaRPr lang="pt-BR" sz="1200" b="1">
              <a:solidFill>
                <a:srgbClr val="0033CC"/>
              </a:solidFill>
              <a:latin typeface="Calibri" pitchFamily="34" charset="0"/>
            </a:endParaRPr>
          </a:p>
          <a:p>
            <a:pPr algn="just"/>
            <a:r>
              <a:rPr lang="pt-BR" sz="2400" b="1">
                <a:latin typeface="Calibri" pitchFamily="34" charset="0"/>
              </a:rPr>
              <a:t>Encontra-se diretamente o segmento da Lateral que terá o menor diâmetro (D2). Esse segmento denomina-se L2 e, obviamente, fica no final da Lateral.</a:t>
            </a:r>
          </a:p>
        </p:txBody>
      </p:sp>
      <p:sp>
        <p:nvSpPr>
          <p:cNvPr id="155656" name="Espaço Reservado para Rodapé 4"/>
          <p:cNvSpPr txBox="1">
            <a:spLocks noGrp="1"/>
          </p:cNvSpPr>
          <p:nvPr/>
        </p:nvSpPr>
        <p:spPr bwMode="auto">
          <a:xfrm>
            <a:off x="6457950" y="0"/>
            <a:ext cx="7472363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/>
            <a:r>
              <a:rPr lang="pt-BR" sz="1200" b="1" u="sng">
                <a:solidFill>
                  <a:srgbClr val="898989"/>
                </a:solidFill>
                <a:latin typeface="Times New Roman" pitchFamily="18" charset="0"/>
              </a:rPr>
              <a:t>CCA039 - Irrigação e Drenagem. Tales Miler Soares - UFRB/CCAAB/NEAS</a:t>
            </a:r>
          </a:p>
        </p:txBody>
      </p:sp>
      <p:sp>
        <p:nvSpPr>
          <p:cNvPr id="155657" name="Espaço Reservado para Número de Slide 5"/>
          <p:cNvSpPr txBox="1">
            <a:spLocks noGrp="1"/>
          </p:cNvSpPr>
          <p:nvPr/>
        </p:nvSpPr>
        <p:spPr bwMode="auto">
          <a:xfrm>
            <a:off x="14023975" y="39688"/>
            <a:ext cx="738188" cy="3651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r"/>
            <a:r>
              <a:rPr lang="pt-BR" sz="1200" b="1">
                <a:solidFill>
                  <a:srgbClr val="898989"/>
                </a:solidFill>
                <a:latin typeface="Calibri" pitchFamily="34" charset="0"/>
              </a:rPr>
              <a:t>p.</a:t>
            </a:r>
            <a:fld id="{9FDB637F-EAAD-4F9D-86AF-BAD990F485B3}" type="slidenum">
              <a:rPr lang="pt-BR" sz="1200" b="1">
                <a:solidFill>
                  <a:srgbClr val="898989"/>
                </a:solidFill>
                <a:latin typeface="Calibri" pitchFamily="34" charset="0"/>
              </a:rPr>
              <a:pPr algn="r"/>
              <a:t>15</a:t>
            </a:fld>
            <a:endParaRPr lang="pt-BR" sz="1200" b="1">
              <a:solidFill>
                <a:srgbClr val="898989"/>
              </a:solidFill>
              <a:latin typeface="Calibri" pitchFamily="34" charset="0"/>
            </a:endParaRPr>
          </a:p>
        </p:txBody>
      </p:sp>
      <p:sp>
        <p:nvSpPr>
          <p:cNvPr id="155658" name="Rectangle 6"/>
          <p:cNvSpPr>
            <a:spLocks noChangeArrowheads="1"/>
          </p:cNvSpPr>
          <p:nvPr/>
        </p:nvSpPr>
        <p:spPr bwMode="auto">
          <a:xfrm>
            <a:off x="0" y="2052638"/>
            <a:ext cx="14762163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pt-BR"/>
          </a:p>
        </p:txBody>
      </p:sp>
      <p:graphicFrame>
        <p:nvGraphicFramePr>
          <p:cNvPr id="155654" name="Object 6"/>
          <p:cNvGraphicFramePr>
            <a:graphicFrameLocks noChangeAspect="1"/>
          </p:cNvGraphicFramePr>
          <p:nvPr/>
        </p:nvGraphicFramePr>
        <p:xfrm>
          <a:off x="323850" y="2852738"/>
          <a:ext cx="5364163" cy="3392487"/>
        </p:xfrm>
        <a:graphic>
          <a:graphicData uri="http://schemas.openxmlformats.org/presentationml/2006/ole">
            <p:oleObj spid="_x0000_s155654" name="Equation" r:id="rId3" imgW="1612900" imgH="1016000" progId="Equation.3">
              <p:embed/>
            </p:oleObj>
          </a:graphicData>
        </a:graphic>
      </p:graphicFrame>
      <p:sp>
        <p:nvSpPr>
          <p:cNvPr id="155659" name="Line 7"/>
          <p:cNvSpPr>
            <a:spLocks noChangeShapeType="1"/>
          </p:cNvSpPr>
          <p:nvPr/>
        </p:nvSpPr>
        <p:spPr bwMode="auto">
          <a:xfrm>
            <a:off x="6372225" y="1844675"/>
            <a:ext cx="0" cy="50133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155660" name="CaixaDeTexto 8"/>
          <p:cNvSpPr txBox="1">
            <a:spLocks noChangeArrowheads="1"/>
          </p:cNvSpPr>
          <p:nvPr/>
        </p:nvSpPr>
        <p:spPr bwMode="auto">
          <a:xfrm>
            <a:off x="6480175" y="1893888"/>
            <a:ext cx="8101013" cy="4848225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sz="2400" b="1">
                <a:latin typeface="Calibri" pitchFamily="34" charset="0"/>
              </a:rPr>
              <a:t>D1: diâmetro comercial imediatamente superior ao diâmetro teórico calculado</a:t>
            </a:r>
          </a:p>
          <a:p>
            <a:endParaRPr lang="pt-BR" sz="2400" b="1">
              <a:latin typeface="Calibri" pitchFamily="34" charset="0"/>
            </a:endParaRPr>
          </a:p>
          <a:p>
            <a:r>
              <a:rPr lang="pt-BR" sz="2400" b="1">
                <a:latin typeface="Calibri" pitchFamily="34" charset="0"/>
              </a:rPr>
              <a:t>D2: diâmetro comercial imediatamente inferior ao diâmetro teórico calculado</a:t>
            </a:r>
          </a:p>
          <a:p>
            <a:endParaRPr lang="pt-BR" sz="2400" b="1">
              <a:latin typeface="Calibri" pitchFamily="34" charset="0"/>
            </a:endParaRPr>
          </a:p>
          <a:p>
            <a:r>
              <a:rPr lang="pt-BR" sz="2400" b="1">
                <a:latin typeface="Calibri" pitchFamily="34" charset="0"/>
              </a:rPr>
              <a:t>m: expoente da vazão na eq. de perda de carga adotada</a:t>
            </a:r>
          </a:p>
          <a:p>
            <a:endParaRPr lang="pt-BR" sz="2400" b="1">
              <a:latin typeface="Calibri" pitchFamily="34" charset="0"/>
            </a:endParaRPr>
          </a:p>
          <a:p>
            <a:r>
              <a:rPr lang="pt-BR" sz="2400" b="1">
                <a:latin typeface="Calibri" pitchFamily="34" charset="0"/>
              </a:rPr>
              <a:t>n: expoente do diâmetro na eq. de perda de carga adotada</a:t>
            </a:r>
          </a:p>
          <a:p>
            <a:endParaRPr lang="pt-BR" sz="2400" b="1">
              <a:latin typeface="Calibri" pitchFamily="34" charset="0"/>
            </a:endParaRPr>
          </a:p>
          <a:p>
            <a:r>
              <a:rPr lang="pt-BR" sz="2400" b="1">
                <a:latin typeface="Calibri" pitchFamily="34" charset="0"/>
              </a:rPr>
              <a:t>L: comprimento total da Lateral</a:t>
            </a:r>
          </a:p>
          <a:p>
            <a:endParaRPr lang="pt-BR" sz="2400" b="1">
              <a:latin typeface="Calibri" pitchFamily="34" charset="0"/>
            </a:endParaRPr>
          </a:p>
          <a:p>
            <a:r>
              <a:rPr lang="pt-BR" sz="2400" b="1">
                <a:latin typeface="Calibri" pitchFamily="34" charset="0"/>
              </a:rPr>
              <a:t>Dc: diâmetro teórico calculado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73" name="CaixaDeTexto 8"/>
          <p:cNvSpPr txBox="1">
            <a:spLocks noChangeArrowheads="1"/>
          </p:cNvSpPr>
          <p:nvPr/>
        </p:nvSpPr>
        <p:spPr bwMode="auto">
          <a:xfrm>
            <a:off x="252413" y="620713"/>
            <a:ext cx="2376487" cy="466725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BR" sz="2400" b="1">
                <a:latin typeface="Calibri" pitchFamily="34" charset="0"/>
              </a:rPr>
              <a:t>Linha Principal</a:t>
            </a:r>
          </a:p>
        </p:txBody>
      </p:sp>
      <p:sp>
        <p:nvSpPr>
          <p:cNvPr id="156674" name="Espaço Reservado para Rodapé 4"/>
          <p:cNvSpPr txBox="1">
            <a:spLocks noGrp="1"/>
          </p:cNvSpPr>
          <p:nvPr/>
        </p:nvSpPr>
        <p:spPr bwMode="auto">
          <a:xfrm>
            <a:off x="6457950" y="0"/>
            <a:ext cx="7472363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/>
            <a:r>
              <a:rPr lang="pt-BR" sz="1200" b="1" u="sng">
                <a:solidFill>
                  <a:srgbClr val="898989"/>
                </a:solidFill>
                <a:latin typeface="Times New Roman" pitchFamily="18" charset="0"/>
              </a:rPr>
              <a:t>CCA039 - Irrigação e Drenagem. Tales Miler Soares - UFRB/CCAAB/NEAS</a:t>
            </a:r>
          </a:p>
        </p:txBody>
      </p:sp>
      <p:sp>
        <p:nvSpPr>
          <p:cNvPr id="156675" name="Espaço Reservado para Número de Slide 5"/>
          <p:cNvSpPr txBox="1">
            <a:spLocks noGrp="1"/>
          </p:cNvSpPr>
          <p:nvPr/>
        </p:nvSpPr>
        <p:spPr bwMode="auto">
          <a:xfrm>
            <a:off x="14023975" y="39688"/>
            <a:ext cx="738188" cy="3651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r"/>
            <a:r>
              <a:rPr lang="pt-BR" sz="1200" b="1">
                <a:solidFill>
                  <a:srgbClr val="898989"/>
                </a:solidFill>
                <a:latin typeface="Calibri" pitchFamily="34" charset="0"/>
              </a:rPr>
              <a:t>p.</a:t>
            </a:r>
            <a:fld id="{1F07CD2F-42E1-48DD-8C7F-7DEB150B1A13}" type="slidenum">
              <a:rPr lang="pt-BR" sz="1200" b="1">
                <a:solidFill>
                  <a:srgbClr val="898989"/>
                </a:solidFill>
                <a:latin typeface="Calibri" pitchFamily="34" charset="0"/>
              </a:rPr>
              <a:pPr algn="r"/>
              <a:t>16</a:t>
            </a:fld>
            <a:endParaRPr lang="pt-BR" sz="1200" b="1">
              <a:solidFill>
                <a:srgbClr val="898989"/>
              </a:solidFill>
              <a:latin typeface="Calibri" pitchFamily="34" charset="0"/>
            </a:endParaRPr>
          </a:p>
        </p:txBody>
      </p:sp>
      <p:sp>
        <p:nvSpPr>
          <p:cNvPr id="156676" name="AutoShape 5"/>
          <p:cNvSpPr>
            <a:spLocks noChangeArrowheads="1"/>
          </p:cNvSpPr>
          <p:nvPr/>
        </p:nvSpPr>
        <p:spPr bwMode="auto">
          <a:xfrm>
            <a:off x="252413" y="1844675"/>
            <a:ext cx="1512887" cy="4752975"/>
          </a:xfrm>
          <a:prstGeom prst="can">
            <a:avLst>
              <a:gd name="adj" fmla="val 78541"/>
            </a:avLst>
          </a:prstGeom>
          <a:solidFill>
            <a:srgbClr val="FFFF99"/>
          </a:solidFill>
          <a:ln w="635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156677" name="AutoShape 6"/>
          <p:cNvSpPr>
            <a:spLocks noChangeArrowheads="1"/>
          </p:cNvSpPr>
          <p:nvPr/>
        </p:nvSpPr>
        <p:spPr bwMode="auto">
          <a:xfrm>
            <a:off x="1620838" y="3789363"/>
            <a:ext cx="5040312" cy="792162"/>
          </a:xfrm>
          <a:prstGeom prst="roundRect">
            <a:avLst>
              <a:gd name="adj" fmla="val 16667"/>
            </a:avLst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156678" name="AutoShape 7"/>
          <p:cNvSpPr>
            <a:spLocks noChangeArrowheads="1"/>
          </p:cNvSpPr>
          <p:nvPr/>
        </p:nvSpPr>
        <p:spPr bwMode="auto">
          <a:xfrm>
            <a:off x="6516688" y="4005263"/>
            <a:ext cx="7993062" cy="360362"/>
          </a:xfrm>
          <a:prstGeom prst="roundRect">
            <a:avLst>
              <a:gd name="adj" fmla="val 16667"/>
            </a:avLst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156679" name="Line 8"/>
          <p:cNvSpPr>
            <a:spLocks noChangeShapeType="1"/>
          </p:cNvSpPr>
          <p:nvPr/>
        </p:nvSpPr>
        <p:spPr bwMode="auto">
          <a:xfrm flipV="1">
            <a:off x="1116013" y="1125538"/>
            <a:ext cx="144462" cy="115093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pt-BR"/>
          </a:p>
        </p:txBody>
      </p:sp>
      <p:sp>
        <p:nvSpPr>
          <p:cNvPr id="156680" name="CaixaDeTexto 8"/>
          <p:cNvSpPr txBox="1">
            <a:spLocks noChangeArrowheads="1"/>
          </p:cNvSpPr>
          <p:nvPr/>
        </p:nvSpPr>
        <p:spPr bwMode="auto">
          <a:xfrm>
            <a:off x="2339975" y="4868863"/>
            <a:ext cx="4392613" cy="466725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BR" sz="2400" b="1">
                <a:latin typeface="Calibri" pitchFamily="34" charset="0"/>
              </a:rPr>
              <a:t>L1, D1</a:t>
            </a:r>
          </a:p>
        </p:txBody>
      </p:sp>
      <p:sp>
        <p:nvSpPr>
          <p:cNvPr id="156681" name="CaixaDeTexto 8"/>
          <p:cNvSpPr txBox="1">
            <a:spLocks noChangeArrowheads="1"/>
          </p:cNvSpPr>
          <p:nvPr/>
        </p:nvSpPr>
        <p:spPr bwMode="auto">
          <a:xfrm>
            <a:off x="9180513" y="4868863"/>
            <a:ext cx="4392612" cy="466725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BR" sz="2400" b="1">
                <a:latin typeface="Calibri" pitchFamily="34" charset="0"/>
              </a:rPr>
              <a:t>L2, D2</a:t>
            </a:r>
          </a:p>
        </p:txBody>
      </p:sp>
      <p:sp>
        <p:nvSpPr>
          <p:cNvPr id="156682" name="CaixaDeTexto 8"/>
          <p:cNvSpPr txBox="1">
            <a:spLocks noChangeArrowheads="1"/>
          </p:cNvSpPr>
          <p:nvPr/>
        </p:nvSpPr>
        <p:spPr bwMode="auto">
          <a:xfrm>
            <a:off x="4860925" y="1341438"/>
            <a:ext cx="4392613" cy="831850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BR" sz="2400" b="1">
                <a:latin typeface="Calibri" pitchFamily="34" charset="0"/>
              </a:rPr>
              <a:t>Como L = L1 + L2</a:t>
            </a:r>
          </a:p>
          <a:p>
            <a:pPr algn="ctr"/>
            <a:r>
              <a:rPr lang="pt-BR" sz="2400" b="1">
                <a:latin typeface="Calibri" pitchFamily="34" charset="0"/>
              </a:rPr>
              <a:t>L1 = L – L1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300" name="CaixaDeTexto 8"/>
          <p:cNvSpPr txBox="1">
            <a:spLocks noChangeArrowheads="1"/>
          </p:cNvSpPr>
          <p:nvPr/>
        </p:nvSpPr>
        <p:spPr bwMode="auto">
          <a:xfrm>
            <a:off x="180975" y="358775"/>
            <a:ext cx="14401800" cy="3389313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BR" sz="3600" b="1">
                <a:solidFill>
                  <a:srgbClr val="0033CC"/>
                </a:solidFill>
                <a:latin typeface="Calibri" pitchFamily="34" charset="0"/>
              </a:rPr>
              <a:t>Perda de Carga em Lateral com 2 Diâmetros</a:t>
            </a:r>
          </a:p>
          <a:p>
            <a:pPr algn="just"/>
            <a:endParaRPr lang="pt-BR" sz="1200" b="1">
              <a:solidFill>
                <a:srgbClr val="0033CC"/>
              </a:solidFill>
              <a:latin typeface="Calibri" pitchFamily="34" charset="0"/>
            </a:endParaRPr>
          </a:p>
          <a:p>
            <a:pPr algn="just"/>
            <a:r>
              <a:rPr lang="pt-BR" sz="2400" b="1">
                <a:latin typeface="Calibri" pitchFamily="34" charset="0"/>
              </a:rPr>
              <a:t>Quando se adota 2 ou mais diâmetros deve-se atentar para as alterações no cálculo da Hf real observada e também no cálculo da Hf média.</a:t>
            </a:r>
          </a:p>
          <a:p>
            <a:pPr algn="just"/>
            <a:r>
              <a:rPr lang="pt-BR" sz="2400" b="1">
                <a:latin typeface="Calibri" pitchFamily="34" charset="0"/>
              </a:rPr>
              <a:t>Quando se tem mais de 2 diâmetros o método usado para avaliar a Hf real observada é o trecho a trecho.</a:t>
            </a:r>
          </a:p>
          <a:p>
            <a:pPr algn="just"/>
            <a:endParaRPr lang="pt-BR" sz="2400" b="1">
              <a:latin typeface="Calibri" pitchFamily="34" charset="0"/>
            </a:endParaRPr>
          </a:p>
          <a:p>
            <a:pPr algn="just"/>
            <a:r>
              <a:rPr lang="pt-BR" sz="2400" b="1">
                <a:latin typeface="Calibri" pitchFamily="34" charset="0"/>
              </a:rPr>
              <a:t>Se a Lateral tiver exatamente 2 diâmetros, pode-se adotar a seguinte equação:</a:t>
            </a:r>
          </a:p>
          <a:p>
            <a:pPr algn="just"/>
            <a:endParaRPr lang="pt-BR" sz="2400" b="1">
              <a:latin typeface="Calibri" pitchFamily="34" charset="0"/>
            </a:endParaRPr>
          </a:p>
          <a:p>
            <a:pPr algn="just"/>
            <a:endParaRPr lang="pt-BR" sz="2400" b="1">
              <a:latin typeface="Calibri" pitchFamily="34" charset="0"/>
            </a:endParaRPr>
          </a:p>
        </p:txBody>
      </p:sp>
      <p:sp>
        <p:nvSpPr>
          <p:cNvPr id="140301" name="Espaço Reservado para Rodapé 4"/>
          <p:cNvSpPr txBox="1">
            <a:spLocks noGrp="1"/>
          </p:cNvSpPr>
          <p:nvPr/>
        </p:nvSpPr>
        <p:spPr bwMode="auto">
          <a:xfrm>
            <a:off x="6457950" y="0"/>
            <a:ext cx="7472363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/>
            <a:r>
              <a:rPr lang="pt-BR" sz="1200" b="1" u="sng">
                <a:solidFill>
                  <a:srgbClr val="898989"/>
                </a:solidFill>
                <a:latin typeface="Times New Roman" pitchFamily="18" charset="0"/>
              </a:rPr>
              <a:t>CCA039 - Irrigação e Drenagem. Tales Miler Soares - UFRB/CCAAB/NEAS</a:t>
            </a:r>
          </a:p>
        </p:txBody>
      </p:sp>
      <p:sp>
        <p:nvSpPr>
          <p:cNvPr id="140302" name="Espaço Reservado para Número de Slide 5"/>
          <p:cNvSpPr txBox="1">
            <a:spLocks noGrp="1"/>
          </p:cNvSpPr>
          <p:nvPr/>
        </p:nvSpPr>
        <p:spPr bwMode="auto">
          <a:xfrm>
            <a:off x="14023975" y="39688"/>
            <a:ext cx="738188" cy="3651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r"/>
            <a:r>
              <a:rPr lang="pt-BR" sz="1200" b="1">
                <a:solidFill>
                  <a:srgbClr val="898989"/>
                </a:solidFill>
                <a:latin typeface="Calibri" pitchFamily="34" charset="0"/>
              </a:rPr>
              <a:t>p.</a:t>
            </a:r>
            <a:fld id="{778DAB23-DD97-4635-AC61-1478893EBFA6}" type="slidenum">
              <a:rPr lang="pt-BR" sz="1200" b="1">
                <a:solidFill>
                  <a:srgbClr val="898989"/>
                </a:solidFill>
                <a:latin typeface="Calibri" pitchFamily="34" charset="0"/>
              </a:rPr>
              <a:pPr algn="r"/>
              <a:t>17</a:t>
            </a:fld>
            <a:endParaRPr lang="pt-BR" sz="1200" b="1">
              <a:solidFill>
                <a:srgbClr val="898989"/>
              </a:solidFill>
              <a:latin typeface="Calibri" pitchFamily="34" charset="0"/>
            </a:endParaRPr>
          </a:p>
        </p:txBody>
      </p:sp>
      <p:sp>
        <p:nvSpPr>
          <p:cNvPr id="140303" name="Rectangle 5"/>
          <p:cNvSpPr>
            <a:spLocks noChangeArrowheads="1"/>
          </p:cNvSpPr>
          <p:nvPr/>
        </p:nvSpPr>
        <p:spPr bwMode="auto">
          <a:xfrm>
            <a:off x="0" y="2052638"/>
            <a:ext cx="14762163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pt-BR"/>
          </a:p>
        </p:txBody>
      </p:sp>
      <p:sp>
        <p:nvSpPr>
          <p:cNvPr id="140304" name="Rectangle 10"/>
          <p:cNvSpPr>
            <a:spLocks noChangeArrowheads="1"/>
          </p:cNvSpPr>
          <p:nvPr/>
        </p:nvSpPr>
        <p:spPr bwMode="auto">
          <a:xfrm>
            <a:off x="0" y="3100388"/>
            <a:ext cx="14762163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pt-BR"/>
          </a:p>
        </p:txBody>
      </p:sp>
      <p:sp>
        <p:nvSpPr>
          <p:cNvPr id="140305" name="Rectangle 12"/>
          <p:cNvSpPr>
            <a:spLocks noChangeArrowheads="1"/>
          </p:cNvSpPr>
          <p:nvPr/>
        </p:nvSpPr>
        <p:spPr bwMode="auto">
          <a:xfrm>
            <a:off x="0" y="3100388"/>
            <a:ext cx="14762163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pt-BR"/>
          </a:p>
        </p:txBody>
      </p:sp>
      <p:graphicFrame>
        <p:nvGraphicFramePr>
          <p:cNvPr id="140299" name="Object 11"/>
          <p:cNvGraphicFramePr>
            <a:graphicFrameLocks noChangeAspect="1"/>
          </p:cNvGraphicFramePr>
          <p:nvPr/>
        </p:nvGraphicFramePr>
        <p:xfrm>
          <a:off x="2916238" y="3429000"/>
          <a:ext cx="9048750" cy="657225"/>
        </p:xfrm>
        <a:graphic>
          <a:graphicData uri="http://schemas.openxmlformats.org/presentationml/2006/ole">
            <p:oleObj spid="_x0000_s140299" name="Equation" r:id="rId3" imgW="3352800" imgH="241300" progId="Equation.3">
              <p:embed/>
            </p:oleObj>
          </a:graphicData>
        </a:graphic>
      </p:graphicFrame>
      <p:sp>
        <p:nvSpPr>
          <p:cNvPr id="140306" name="CaixaDeTexto 8"/>
          <p:cNvSpPr txBox="1">
            <a:spLocks noChangeArrowheads="1"/>
          </p:cNvSpPr>
          <p:nvPr/>
        </p:nvSpPr>
        <p:spPr bwMode="auto">
          <a:xfrm>
            <a:off x="2016125" y="5589588"/>
            <a:ext cx="10045700" cy="466725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BR" sz="2400" b="1">
                <a:solidFill>
                  <a:srgbClr val="0033CC"/>
                </a:solidFill>
                <a:latin typeface="Calibri" pitchFamily="34" charset="0"/>
              </a:rPr>
              <a:t>De onde surge essa equação?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1" name="Espaço Reservado para Rodapé 4"/>
          <p:cNvSpPr txBox="1">
            <a:spLocks noGrp="1"/>
          </p:cNvSpPr>
          <p:nvPr/>
        </p:nvSpPr>
        <p:spPr bwMode="auto">
          <a:xfrm>
            <a:off x="6457950" y="0"/>
            <a:ext cx="7472363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/>
            <a:r>
              <a:rPr lang="pt-BR" sz="1200" b="1" u="sng">
                <a:solidFill>
                  <a:srgbClr val="898989"/>
                </a:solidFill>
                <a:latin typeface="Times New Roman" pitchFamily="18" charset="0"/>
              </a:rPr>
              <a:t>CCA039 - Irrigação e Drenagem. Tales Miler Soares - UFRB/CCAAB/NEAS</a:t>
            </a:r>
          </a:p>
        </p:txBody>
      </p:sp>
      <p:sp>
        <p:nvSpPr>
          <p:cNvPr id="158722" name="Espaço Reservado para Número de Slide 5"/>
          <p:cNvSpPr txBox="1">
            <a:spLocks noGrp="1"/>
          </p:cNvSpPr>
          <p:nvPr/>
        </p:nvSpPr>
        <p:spPr bwMode="auto">
          <a:xfrm>
            <a:off x="14023975" y="39688"/>
            <a:ext cx="738188" cy="3651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r"/>
            <a:r>
              <a:rPr lang="pt-BR" sz="1200" b="1">
                <a:solidFill>
                  <a:srgbClr val="898989"/>
                </a:solidFill>
                <a:latin typeface="Calibri" pitchFamily="34" charset="0"/>
              </a:rPr>
              <a:t>p.</a:t>
            </a:r>
            <a:fld id="{0289BEE5-3720-42FA-BEE9-22F99BFE3AAE}" type="slidenum">
              <a:rPr lang="pt-BR" sz="1200" b="1">
                <a:solidFill>
                  <a:srgbClr val="898989"/>
                </a:solidFill>
                <a:latin typeface="Calibri" pitchFamily="34" charset="0"/>
              </a:rPr>
              <a:pPr algn="r"/>
              <a:t>18</a:t>
            </a:fld>
            <a:endParaRPr lang="pt-BR" sz="1200" b="1">
              <a:solidFill>
                <a:srgbClr val="898989"/>
              </a:solidFill>
              <a:latin typeface="Calibri" pitchFamily="34" charset="0"/>
            </a:endParaRPr>
          </a:p>
        </p:txBody>
      </p:sp>
      <p:sp>
        <p:nvSpPr>
          <p:cNvPr id="158723" name="AutoShape 5"/>
          <p:cNvSpPr>
            <a:spLocks noChangeArrowheads="1"/>
          </p:cNvSpPr>
          <p:nvPr/>
        </p:nvSpPr>
        <p:spPr bwMode="auto">
          <a:xfrm>
            <a:off x="1979613" y="5730875"/>
            <a:ext cx="12204700" cy="360363"/>
          </a:xfrm>
          <a:prstGeom prst="roundRect">
            <a:avLst>
              <a:gd name="adj" fmla="val 16667"/>
            </a:avLst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158724" name="CaixaDeTexto 8"/>
          <p:cNvSpPr txBox="1">
            <a:spLocks noChangeArrowheads="1"/>
          </p:cNvSpPr>
          <p:nvPr/>
        </p:nvSpPr>
        <p:spPr bwMode="auto">
          <a:xfrm>
            <a:off x="180975" y="620713"/>
            <a:ext cx="14112875" cy="1927225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pt-BR" sz="2400" b="1">
                <a:solidFill>
                  <a:srgbClr val="0033CC"/>
                </a:solidFill>
                <a:latin typeface="Calibri" pitchFamily="34" charset="0"/>
              </a:rPr>
              <a:t>Lembremos antes do Fator F de Christiansen... E observemos uma Lateral com 1 diâmetro...</a:t>
            </a:r>
          </a:p>
          <a:p>
            <a:pPr algn="just"/>
            <a:endParaRPr lang="pt-BR" sz="2400" b="1">
              <a:solidFill>
                <a:srgbClr val="0033CC"/>
              </a:solidFill>
              <a:latin typeface="Calibri" pitchFamily="34" charset="0"/>
            </a:endParaRPr>
          </a:p>
          <a:p>
            <a:pPr algn="just"/>
            <a:r>
              <a:rPr lang="pt-BR" sz="2400" b="1">
                <a:latin typeface="Calibri" pitchFamily="34" charset="0"/>
              </a:rPr>
              <a:t>O fator F é válido quando se tem vazão uniformemente decrescente na tubulação até que a vazão do último trecho seja igual à vazão de apenas uma saída (vazão unitária).</a:t>
            </a:r>
          </a:p>
          <a:p>
            <a:pPr algn="just"/>
            <a:r>
              <a:rPr lang="pt-BR" sz="2400" b="1">
                <a:latin typeface="Calibri" pitchFamily="34" charset="0"/>
              </a:rPr>
              <a:t>Se não tivermos esse padrão de decréscimo da QLL não temos como usar o fator F de forma direta...</a:t>
            </a:r>
          </a:p>
        </p:txBody>
      </p:sp>
      <p:sp>
        <p:nvSpPr>
          <p:cNvPr id="158725" name="Oval 8"/>
          <p:cNvSpPr>
            <a:spLocks noChangeArrowheads="1"/>
          </p:cNvSpPr>
          <p:nvPr/>
        </p:nvSpPr>
        <p:spPr bwMode="auto">
          <a:xfrm>
            <a:off x="612775" y="5229225"/>
            <a:ext cx="1474788" cy="13716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158726" name="Line 9"/>
          <p:cNvSpPr>
            <a:spLocks noChangeShapeType="1"/>
          </p:cNvSpPr>
          <p:nvPr/>
        </p:nvSpPr>
        <p:spPr bwMode="auto">
          <a:xfrm flipV="1">
            <a:off x="3598863" y="4794250"/>
            <a:ext cx="0" cy="1152525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oval" w="med" len="med"/>
          </a:ln>
        </p:spPr>
        <p:txBody>
          <a:bodyPr/>
          <a:lstStyle/>
          <a:p>
            <a:endParaRPr lang="pt-BR"/>
          </a:p>
        </p:txBody>
      </p:sp>
      <p:sp>
        <p:nvSpPr>
          <p:cNvPr id="158727" name="Line 10"/>
          <p:cNvSpPr>
            <a:spLocks noChangeShapeType="1"/>
          </p:cNvSpPr>
          <p:nvPr/>
        </p:nvSpPr>
        <p:spPr bwMode="auto">
          <a:xfrm flipV="1">
            <a:off x="2735263" y="4794250"/>
            <a:ext cx="0" cy="1152525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oval" w="med" len="med"/>
          </a:ln>
        </p:spPr>
        <p:txBody>
          <a:bodyPr/>
          <a:lstStyle/>
          <a:p>
            <a:endParaRPr lang="pt-BR"/>
          </a:p>
        </p:txBody>
      </p:sp>
      <p:sp>
        <p:nvSpPr>
          <p:cNvPr id="158728" name="Line 11"/>
          <p:cNvSpPr>
            <a:spLocks noChangeShapeType="1"/>
          </p:cNvSpPr>
          <p:nvPr/>
        </p:nvSpPr>
        <p:spPr bwMode="auto">
          <a:xfrm flipV="1">
            <a:off x="4462463" y="4794250"/>
            <a:ext cx="0" cy="1152525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oval" w="med" len="med"/>
          </a:ln>
        </p:spPr>
        <p:txBody>
          <a:bodyPr/>
          <a:lstStyle/>
          <a:p>
            <a:endParaRPr lang="pt-BR"/>
          </a:p>
        </p:txBody>
      </p:sp>
      <p:sp>
        <p:nvSpPr>
          <p:cNvPr id="158729" name="Line 12"/>
          <p:cNvSpPr>
            <a:spLocks noChangeShapeType="1"/>
          </p:cNvSpPr>
          <p:nvPr/>
        </p:nvSpPr>
        <p:spPr bwMode="auto">
          <a:xfrm flipV="1">
            <a:off x="5327650" y="4794250"/>
            <a:ext cx="0" cy="1152525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oval" w="med" len="med"/>
          </a:ln>
        </p:spPr>
        <p:txBody>
          <a:bodyPr/>
          <a:lstStyle/>
          <a:p>
            <a:endParaRPr lang="pt-BR"/>
          </a:p>
        </p:txBody>
      </p:sp>
      <p:sp>
        <p:nvSpPr>
          <p:cNvPr id="158730" name="Line 13"/>
          <p:cNvSpPr>
            <a:spLocks noChangeShapeType="1"/>
          </p:cNvSpPr>
          <p:nvPr/>
        </p:nvSpPr>
        <p:spPr bwMode="auto">
          <a:xfrm flipV="1">
            <a:off x="6191250" y="4794250"/>
            <a:ext cx="0" cy="1152525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oval" w="med" len="med"/>
          </a:ln>
        </p:spPr>
        <p:txBody>
          <a:bodyPr/>
          <a:lstStyle/>
          <a:p>
            <a:endParaRPr lang="pt-BR"/>
          </a:p>
        </p:txBody>
      </p:sp>
      <p:sp>
        <p:nvSpPr>
          <p:cNvPr id="158731" name="Line 14"/>
          <p:cNvSpPr>
            <a:spLocks noChangeShapeType="1"/>
          </p:cNvSpPr>
          <p:nvPr/>
        </p:nvSpPr>
        <p:spPr bwMode="auto">
          <a:xfrm flipV="1">
            <a:off x="7054850" y="4794250"/>
            <a:ext cx="0" cy="1152525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oval" w="med" len="med"/>
          </a:ln>
        </p:spPr>
        <p:txBody>
          <a:bodyPr/>
          <a:lstStyle/>
          <a:p>
            <a:endParaRPr lang="pt-BR"/>
          </a:p>
        </p:txBody>
      </p:sp>
      <p:sp>
        <p:nvSpPr>
          <p:cNvPr id="158732" name="Line 15"/>
          <p:cNvSpPr>
            <a:spLocks noChangeShapeType="1"/>
          </p:cNvSpPr>
          <p:nvPr/>
        </p:nvSpPr>
        <p:spPr bwMode="auto">
          <a:xfrm flipV="1">
            <a:off x="7918450" y="4794250"/>
            <a:ext cx="0" cy="1152525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oval" w="med" len="med"/>
          </a:ln>
        </p:spPr>
        <p:txBody>
          <a:bodyPr/>
          <a:lstStyle/>
          <a:p>
            <a:endParaRPr lang="pt-BR"/>
          </a:p>
        </p:txBody>
      </p:sp>
      <p:sp>
        <p:nvSpPr>
          <p:cNvPr id="158733" name="Line 16"/>
          <p:cNvSpPr>
            <a:spLocks noChangeShapeType="1"/>
          </p:cNvSpPr>
          <p:nvPr/>
        </p:nvSpPr>
        <p:spPr bwMode="auto">
          <a:xfrm flipV="1">
            <a:off x="8783638" y="4794250"/>
            <a:ext cx="0" cy="1152525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oval" w="med" len="med"/>
          </a:ln>
        </p:spPr>
        <p:txBody>
          <a:bodyPr/>
          <a:lstStyle/>
          <a:p>
            <a:endParaRPr lang="pt-BR"/>
          </a:p>
        </p:txBody>
      </p:sp>
      <p:sp>
        <p:nvSpPr>
          <p:cNvPr id="158734" name="Line 17"/>
          <p:cNvSpPr>
            <a:spLocks noChangeShapeType="1"/>
          </p:cNvSpPr>
          <p:nvPr/>
        </p:nvSpPr>
        <p:spPr bwMode="auto">
          <a:xfrm flipV="1">
            <a:off x="9647238" y="4794250"/>
            <a:ext cx="0" cy="1152525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oval" w="med" len="med"/>
          </a:ln>
        </p:spPr>
        <p:txBody>
          <a:bodyPr/>
          <a:lstStyle/>
          <a:p>
            <a:endParaRPr lang="pt-BR"/>
          </a:p>
        </p:txBody>
      </p:sp>
      <p:sp>
        <p:nvSpPr>
          <p:cNvPr id="158735" name="Line 18"/>
          <p:cNvSpPr>
            <a:spLocks noChangeShapeType="1"/>
          </p:cNvSpPr>
          <p:nvPr/>
        </p:nvSpPr>
        <p:spPr bwMode="auto">
          <a:xfrm flipV="1">
            <a:off x="10512425" y="4794250"/>
            <a:ext cx="0" cy="1152525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oval" w="med" len="med"/>
          </a:ln>
        </p:spPr>
        <p:txBody>
          <a:bodyPr/>
          <a:lstStyle/>
          <a:p>
            <a:endParaRPr lang="pt-BR"/>
          </a:p>
        </p:txBody>
      </p:sp>
      <p:sp>
        <p:nvSpPr>
          <p:cNvPr id="158736" name="Line 19"/>
          <p:cNvSpPr>
            <a:spLocks noChangeShapeType="1"/>
          </p:cNvSpPr>
          <p:nvPr/>
        </p:nvSpPr>
        <p:spPr bwMode="auto">
          <a:xfrm flipV="1">
            <a:off x="11376025" y="4794250"/>
            <a:ext cx="0" cy="1152525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oval" w="med" len="med"/>
          </a:ln>
        </p:spPr>
        <p:txBody>
          <a:bodyPr/>
          <a:lstStyle/>
          <a:p>
            <a:endParaRPr lang="pt-BR"/>
          </a:p>
        </p:txBody>
      </p:sp>
      <p:sp>
        <p:nvSpPr>
          <p:cNvPr id="158737" name="Line 20"/>
          <p:cNvSpPr>
            <a:spLocks noChangeShapeType="1"/>
          </p:cNvSpPr>
          <p:nvPr/>
        </p:nvSpPr>
        <p:spPr bwMode="auto">
          <a:xfrm flipV="1">
            <a:off x="12241213" y="4794250"/>
            <a:ext cx="0" cy="1152525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oval" w="med" len="med"/>
          </a:ln>
        </p:spPr>
        <p:txBody>
          <a:bodyPr/>
          <a:lstStyle/>
          <a:p>
            <a:endParaRPr lang="pt-BR"/>
          </a:p>
        </p:txBody>
      </p:sp>
      <p:sp>
        <p:nvSpPr>
          <p:cNvPr id="158738" name="Line 21"/>
          <p:cNvSpPr>
            <a:spLocks noChangeShapeType="1"/>
          </p:cNvSpPr>
          <p:nvPr/>
        </p:nvSpPr>
        <p:spPr bwMode="auto">
          <a:xfrm flipV="1">
            <a:off x="13104813" y="4794250"/>
            <a:ext cx="0" cy="1152525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oval" w="med" len="med"/>
          </a:ln>
        </p:spPr>
        <p:txBody>
          <a:bodyPr/>
          <a:lstStyle/>
          <a:p>
            <a:endParaRPr lang="pt-BR"/>
          </a:p>
        </p:txBody>
      </p:sp>
      <p:sp>
        <p:nvSpPr>
          <p:cNvPr id="158739" name="Line 22"/>
          <p:cNvSpPr>
            <a:spLocks noChangeShapeType="1"/>
          </p:cNvSpPr>
          <p:nvPr/>
        </p:nvSpPr>
        <p:spPr bwMode="auto">
          <a:xfrm flipV="1">
            <a:off x="13968413" y="4794250"/>
            <a:ext cx="0" cy="1152525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oval" w="med" len="med"/>
          </a:ln>
        </p:spPr>
        <p:txBody>
          <a:bodyPr/>
          <a:lstStyle/>
          <a:p>
            <a:endParaRPr lang="pt-BR"/>
          </a:p>
        </p:txBody>
      </p:sp>
      <p:sp>
        <p:nvSpPr>
          <p:cNvPr id="158740" name="CaixaDeTexto 8"/>
          <p:cNvSpPr txBox="1">
            <a:spLocks noChangeArrowheads="1"/>
          </p:cNvSpPr>
          <p:nvPr/>
        </p:nvSpPr>
        <p:spPr bwMode="auto">
          <a:xfrm>
            <a:off x="1293813" y="3354388"/>
            <a:ext cx="2089150" cy="466725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BR" sz="2400" b="1">
                <a:latin typeface="Calibri" pitchFamily="34" charset="0"/>
              </a:rPr>
              <a:t>qLL = qA x 14</a:t>
            </a:r>
          </a:p>
        </p:txBody>
      </p:sp>
      <p:sp>
        <p:nvSpPr>
          <p:cNvPr id="158741" name="CaixaDeTexto 8"/>
          <p:cNvSpPr txBox="1">
            <a:spLocks noChangeArrowheads="1"/>
          </p:cNvSpPr>
          <p:nvPr/>
        </p:nvSpPr>
        <p:spPr bwMode="auto">
          <a:xfrm>
            <a:off x="12599988" y="3282950"/>
            <a:ext cx="1801812" cy="466725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BR" sz="2400" b="1">
                <a:latin typeface="Calibri" pitchFamily="34" charset="0"/>
              </a:rPr>
              <a:t>qLL = qA x 1</a:t>
            </a:r>
          </a:p>
        </p:txBody>
      </p:sp>
      <p:sp>
        <p:nvSpPr>
          <p:cNvPr id="158742" name="Line 25"/>
          <p:cNvSpPr>
            <a:spLocks noChangeShapeType="1"/>
          </p:cNvSpPr>
          <p:nvPr/>
        </p:nvSpPr>
        <p:spPr bwMode="auto">
          <a:xfrm>
            <a:off x="13536613" y="3859213"/>
            <a:ext cx="0" cy="2087562"/>
          </a:xfrm>
          <a:prstGeom prst="line">
            <a:avLst/>
          </a:prstGeom>
          <a:noFill/>
          <a:ln w="25400">
            <a:solidFill>
              <a:srgbClr val="FF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158743" name="Line 26"/>
          <p:cNvSpPr>
            <a:spLocks noChangeShapeType="1"/>
          </p:cNvSpPr>
          <p:nvPr/>
        </p:nvSpPr>
        <p:spPr bwMode="auto">
          <a:xfrm>
            <a:off x="2303463" y="3859213"/>
            <a:ext cx="0" cy="2087562"/>
          </a:xfrm>
          <a:prstGeom prst="line">
            <a:avLst/>
          </a:prstGeom>
          <a:noFill/>
          <a:ln w="25400">
            <a:solidFill>
              <a:srgbClr val="FF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158744" name="CaixaDeTexto 8"/>
          <p:cNvSpPr txBox="1">
            <a:spLocks noChangeArrowheads="1"/>
          </p:cNvSpPr>
          <p:nvPr/>
        </p:nvSpPr>
        <p:spPr bwMode="auto">
          <a:xfrm>
            <a:off x="9069388" y="3282950"/>
            <a:ext cx="1801812" cy="466725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BR" sz="2400" b="1">
                <a:latin typeface="Calibri" pitchFamily="34" charset="0"/>
              </a:rPr>
              <a:t>qLL = qA x 5</a:t>
            </a:r>
          </a:p>
        </p:txBody>
      </p:sp>
      <p:sp>
        <p:nvSpPr>
          <p:cNvPr id="158745" name="Line 28"/>
          <p:cNvSpPr>
            <a:spLocks noChangeShapeType="1"/>
          </p:cNvSpPr>
          <p:nvPr/>
        </p:nvSpPr>
        <p:spPr bwMode="auto">
          <a:xfrm>
            <a:off x="10006013" y="3859213"/>
            <a:ext cx="0" cy="2087562"/>
          </a:xfrm>
          <a:prstGeom prst="line">
            <a:avLst/>
          </a:prstGeom>
          <a:noFill/>
          <a:ln w="25400">
            <a:solidFill>
              <a:srgbClr val="FF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5" name="CaixaDeTexto 8"/>
          <p:cNvSpPr txBox="1">
            <a:spLocks noChangeArrowheads="1"/>
          </p:cNvSpPr>
          <p:nvPr/>
        </p:nvSpPr>
        <p:spPr bwMode="auto">
          <a:xfrm>
            <a:off x="107950" y="1628775"/>
            <a:ext cx="2376488" cy="466725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BR" sz="2400" b="1">
                <a:latin typeface="Calibri" pitchFamily="34" charset="0"/>
              </a:rPr>
              <a:t>Linha Principal</a:t>
            </a:r>
          </a:p>
        </p:txBody>
      </p:sp>
      <p:sp>
        <p:nvSpPr>
          <p:cNvPr id="159746" name="Espaço Reservado para Rodapé 4"/>
          <p:cNvSpPr txBox="1">
            <a:spLocks noGrp="1"/>
          </p:cNvSpPr>
          <p:nvPr/>
        </p:nvSpPr>
        <p:spPr bwMode="auto">
          <a:xfrm>
            <a:off x="6457950" y="0"/>
            <a:ext cx="7472363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/>
            <a:r>
              <a:rPr lang="pt-BR" sz="1200" b="1" u="sng">
                <a:solidFill>
                  <a:srgbClr val="898989"/>
                </a:solidFill>
                <a:latin typeface="Times New Roman" pitchFamily="18" charset="0"/>
              </a:rPr>
              <a:t>CCA039 - Irrigação e Drenagem. Tales Miler Soares - UFRB/CCAAB/NEAS</a:t>
            </a:r>
          </a:p>
        </p:txBody>
      </p:sp>
      <p:sp>
        <p:nvSpPr>
          <p:cNvPr id="159747" name="Espaço Reservado para Número de Slide 5"/>
          <p:cNvSpPr txBox="1">
            <a:spLocks noGrp="1"/>
          </p:cNvSpPr>
          <p:nvPr/>
        </p:nvSpPr>
        <p:spPr bwMode="auto">
          <a:xfrm>
            <a:off x="14023975" y="39688"/>
            <a:ext cx="738188" cy="3651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r"/>
            <a:r>
              <a:rPr lang="pt-BR" sz="1200" b="1">
                <a:solidFill>
                  <a:srgbClr val="898989"/>
                </a:solidFill>
                <a:latin typeface="Calibri" pitchFamily="34" charset="0"/>
              </a:rPr>
              <a:t>p.</a:t>
            </a:r>
            <a:fld id="{658E7233-3C95-466B-B68D-772D828659B7}" type="slidenum">
              <a:rPr lang="pt-BR" sz="1200" b="1">
                <a:solidFill>
                  <a:srgbClr val="898989"/>
                </a:solidFill>
                <a:latin typeface="Calibri" pitchFamily="34" charset="0"/>
              </a:rPr>
              <a:pPr algn="r"/>
              <a:t>19</a:t>
            </a:fld>
            <a:endParaRPr lang="pt-BR" sz="1200" b="1">
              <a:solidFill>
                <a:srgbClr val="898989"/>
              </a:solidFill>
              <a:latin typeface="Calibri" pitchFamily="34" charset="0"/>
            </a:endParaRPr>
          </a:p>
        </p:txBody>
      </p:sp>
      <p:sp>
        <p:nvSpPr>
          <p:cNvPr id="159748" name="AutoShape 6"/>
          <p:cNvSpPr>
            <a:spLocks noChangeArrowheads="1"/>
          </p:cNvSpPr>
          <p:nvPr/>
        </p:nvSpPr>
        <p:spPr bwMode="auto">
          <a:xfrm>
            <a:off x="1620838" y="3789363"/>
            <a:ext cx="5040312" cy="792162"/>
          </a:xfrm>
          <a:prstGeom prst="roundRect">
            <a:avLst>
              <a:gd name="adj" fmla="val 16667"/>
            </a:avLst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159749" name="AutoShape 7"/>
          <p:cNvSpPr>
            <a:spLocks noChangeArrowheads="1"/>
          </p:cNvSpPr>
          <p:nvPr/>
        </p:nvSpPr>
        <p:spPr bwMode="auto">
          <a:xfrm>
            <a:off x="6516688" y="4005263"/>
            <a:ext cx="7345362" cy="360362"/>
          </a:xfrm>
          <a:prstGeom prst="roundRect">
            <a:avLst>
              <a:gd name="adj" fmla="val 16667"/>
            </a:avLst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159750" name="Line 8"/>
          <p:cNvSpPr>
            <a:spLocks noChangeShapeType="1"/>
          </p:cNvSpPr>
          <p:nvPr/>
        </p:nvSpPr>
        <p:spPr bwMode="auto">
          <a:xfrm flipH="1" flipV="1">
            <a:off x="468313" y="2205038"/>
            <a:ext cx="0" cy="115093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pt-BR"/>
          </a:p>
        </p:txBody>
      </p:sp>
      <p:sp>
        <p:nvSpPr>
          <p:cNvPr id="159751" name="CaixaDeTexto 8"/>
          <p:cNvSpPr txBox="1">
            <a:spLocks noChangeArrowheads="1"/>
          </p:cNvSpPr>
          <p:nvPr/>
        </p:nvSpPr>
        <p:spPr bwMode="auto">
          <a:xfrm>
            <a:off x="2339975" y="4868863"/>
            <a:ext cx="4392613" cy="466725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BR" sz="2400" b="1">
                <a:latin typeface="Calibri" pitchFamily="34" charset="0"/>
              </a:rPr>
              <a:t>L1, D1</a:t>
            </a:r>
          </a:p>
        </p:txBody>
      </p:sp>
      <p:sp>
        <p:nvSpPr>
          <p:cNvPr id="159752" name="CaixaDeTexto 8"/>
          <p:cNvSpPr txBox="1">
            <a:spLocks noChangeArrowheads="1"/>
          </p:cNvSpPr>
          <p:nvPr/>
        </p:nvSpPr>
        <p:spPr bwMode="auto">
          <a:xfrm>
            <a:off x="9180513" y="4868863"/>
            <a:ext cx="4392612" cy="466725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BR" sz="2400" b="1">
                <a:latin typeface="Calibri" pitchFamily="34" charset="0"/>
              </a:rPr>
              <a:t>L2, D2</a:t>
            </a:r>
          </a:p>
        </p:txBody>
      </p:sp>
      <p:sp>
        <p:nvSpPr>
          <p:cNvPr id="159753" name="CaixaDeTexto 8"/>
          <p:cNvSpPr txBox="1">
            <a:spLocks noChangeArrowheads="1"/>
          </p:cNvSpPr>
          <p:nvPr/>
        </p:nvSpPr>
        <p:spPr bwMode="auto">
          <a:xfrm>
            <a:off x="3348038" y="765175"/>
            <a:ext cx="10945812" cy="1196975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pt-BR" sz="2400" b="1">
                <a:solidFill>
                  <a:srgbClr val="0033CC"/>
                </a:solidFill>
                <a:latin typeface="Calibri" pitchFamily="34" charset="0"/>
              </a:rPr>
              <a:t>Agora observemos nossa Lateral com 2 diâmetros...</a:t>
            </a:r>
          </a:p>
          <a:p>
            <a:pPr algn="just"/>
            <a:r>
              <a:rPr lang="pt-BR" sz="2400" b="1">
                <a:solidFill>
                  <a:srgbClr val="0033CC"/>
                </a:solidFill>
                <a:latin typeface="Calibri" pitchFamily="34" charset="0"/>
              </a:rPr>
              <a:t>Temos esse padrão em L1?</a:t>
            </a:r>
          </a:p>
          <a:p>
            <a:pPr algn="just"/>
            <a:r>
              <a:rPr lang="pt-BR" sz="2400" b="1">
                <a:solidFill>
                  <a:srgbClr val="0033CC"/>
                </a:solidFill>
                <a:latin typeface="Calibri" pitchFamily="34" charset="0"/>
              </a:rPr>
              <a:t>Temos esse padrão em L2?</a:t>
            </a:r>
          </a:p>
        </p:txBody>
      </p:sp>
      <p:sp>
        <p:nvSpPr>
          <p:cNvPr id="159754" name="Line 13"/>
          <p:cNvSpPr>
            <a:spLocks noChangeShapeType="1"/>
          </p:cNvSpPr>
          <p:nvPr/>
        </p:nvSpPr>
        <p:spPr bwMode="auto">
          <a:xfrm flipV="1">
            <a:off x="3348038" y="2924175"/>
            <a:ext cx="0" cy="1152525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oval" w="med" len="med"/>
          </a:ln>
        </p:spPr>
        <p:txBody>
          <a:bodyPr/>
          <a:lstStyle/>
          <a:p>
            <a:endParaRPr lang="pt-BR"/>
          </a:p>
        </p:txBody>
      </p:sp>
      <p:sp>
        <p:nvSpPr>
          <p:cNvPr id="159755" name="Line 14"/>
          <p:cNvSpPr>
            <a:spLocks noChangeShapeType="1"/>
          </p:cNvSpPr>
          <p:nvPr/>
        </p:nvSpPr>
        <p:spPr bwMode="auto">
          <a:xfrm flipV="1">
            <a:off x="2484438" y="2924175"/>
            <a:ext cx="0" cy="1152525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oval" w="med" len="med"/>
          </a:ln>
        </p:spPr>
        <p:txBody>
          <a:bodyPr/>
          <a:lstStyle/>
          <a:p>
            <a:endParaRPr lang="pt-BR"/>
          </a:p>
        </p:txBody>
      </p:sp>
      <p:sp>
        <p:nvSpPr>
          <p:cNvPr id="159756" name="Line 15"/>
          <p:cNvSpPr>
            <a:spLocks noChangeShapeType="1"/>
          </p:cNvSpPr>
          <p:nvPr/>
        </p:nvSpPr>
        <p:spPr bwMode="auto">
          <a:xfrm flipV="1">
            <a:off x="4211638" y="2924175"/>
            <a:ext cx="0" cy="1152525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oval" w="med" len="med"/>
          </a:ln>
        </p:spPr>
        <p:txBody>
          <a:bodyPr/>
          <a:lstStyle/>
          <a:p>
            <a:endParaRPr lang="pt-BR"/>
          </a:p>
        </p:txBody>
      </p:sp>
      <p:sp>
        <p:nvSpPr>
          <p:cNvPr id="159757" name="Line 16"/>
          <p:cNvSpPr>
            <a:spLocks noChangeShapeType="1"/>
          </p:cNvSpPr>
          <p:nvPr/>
        </p:nvSpPr>
        <p:spPr bwMode="auto">
          <a:xfrm flipV="1">
            <a:off x="5076825" y="2924175"/>
            <a:ext cx="0" cy="1152525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oval" w="med" len="med"/>
          </a:ln>
        </p:spPr>
        <p:txBody>
          <a:bodyPr/>
          <a:lstStyle/>
          <a:p>
            <a:endParaRPr lang="pt-BR"/>
          </a:p>
        </p:txBody>
      </p:sp>
      <p:sp>
        <p:nvSpPr>
          <p:cNvPr id="159758" name="Line 17"/>
          <p:cNvSpPr>
            <a:spLocks noChangeShapeType="1"/>
          </p:cNvSpPr>
          <p:nvPr/>
        </p:nvSpPr>
        <p:spPr bwMode="auto">
          <a:xfrm flipV="1">
            <a:off x="5940425" y="2924175"/>
            <a:ext cx="0" cy="1152525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oval" w="med" len="med"/>
          </a:ln>
        </p:spPr>
        <p:txBody>
          <a:bodyPr/>
          <a:lstStyle/>
          <a:p>
            <a:endParaRPr lang="pt-BR"/>
          </a:p>
        </p:txBody>
      </p:sp>
      <p:sp>
        <p:nvSpPr>
          <p:cNvPr id="159759" name="Line 18"/>
          <p:cNvSpPr>
            <a:spLocks noChangeShapeType="1"/>
          </p:cNvSpPr>
          <p:nvPr/>
        </p:nvSpPr>
        <p:spPr bwMode="auto">
          <a:xfrm flipV="1">
            <a:off x="6804025" y="2924175"/>
            <a:ext cx="0" cy="1152525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oval" w="med" len="med"/>
          </a:ln>
        </p:spPr>
        <p:txBody>
          <a:bodyPr/>
          <a:lstStyle/>
          <a:p>
            <a:endParaRPr lang="pt-BR"/>
          </a:p>
        </p:txBody>
      </p:sp>
      <p:sp>
        <p:nvSpPr>
          <p:cNvPr id="159760" name="Line 19"/>
          <p:cNvSpPr>
            <a:spLocks noChangeShapeType="1"/>
          </p:cNvSpPr>
          <p:nvPr/>
        </p:nvSpPr>
        <p:spPr bwMode="auto">
          <a:xfrm flipV="1">
            <a:off x="7667625" y="2924175"/>
            <a:ext cx="0" cy="1152525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oval" w="med" len="med"/>
          </a:ln>
        </p:spPr>
        <p:txBody>
          <a:bodyPr/>
          <a:lstStyle/>
          <a:p>
            <a:endParaRPr lang="pt-BR"/>
          </a:p>
        </p:txBody>
      </p:sp>
      <p:sp>
        <p:nvSpPr>
          <p:cNvPr id="159761" name="Line 20"/>
          <p:cNvSpPr>
            <a:spLocks noChangeShapeType="1"/>
          </p:cNvSpPr>
          <p:nvPr/>
        </p:nvSpPr>
        <p:spPr bwMode="auto">
          <a:xfrm flipV="1">
            <a:off x="8532813" y="2924175"/>
            <a:ext cx="0" cy="1152525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oval" w="med" len="med"/>
          </a:ln>
        </p:spPr>
        <p:txBody>
          <a:bodyPr/>
          <a:lstStyle/>
          <a:p>
            <a:endParaRPr lang="pt-BR"/>
          </a:p>
        </p:txBody>
      </p:sp>
      <p:sp>
        <p:nvSpPr>
          <p:cNvPr id="159762" name="Line 21"/>
          <p:cNvSpPr>
            <a:spLocks noChangeShapeType="1"/>
          </p:cNvSpPr>
          <p:nvPr/>
        </p:nvSpPr>
        <p:spPr bwMode="auto">
          <a:xfrm flipV="1">
            <a:off x="9396413" y="2924175"/>
            <a:ext cx="0" cy="1152525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oval" w="med" len="med"/>
          </a:ln>
        </p:spPr>
        <p:txBody>
          <a:bodyPr/>
          <a:lstStyle/>
          <a:p>
            <a:endParaRPr lang="pt-BR"/>
          </a:p>
        </p:txBody>
      </p:sp>
      <p:sp>
        <p:nvSpPr>
          <p:cNvPr id="159763" name="Line 22"/>
          <p:cNvSpPr>
            <a:spLocks noChangeShapeType="1"/>
          </p:cNvSpPr>
          <p:nvPr/>
        </p:nvSpPr>
        <p:spPr bwMode="auto">
          <a:xfrm flipV="1">
            <a:off x="10261600" y="2924175"/>
            <a:ext cx="0" cy="1152525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oval" w="med" len="med"/>
          </a:ln>
        </p:spPr>
        <p:txBody>
          <a:bodyPr/>
          <a:lstStyle/>
          <a:p>
            <a:endParaRPr lang="pt-BR"/>
          </a:p>
        </p:txBody>
      </p:sp>
      <p:sp>
        <p:nvSpPr>
          <p:cNvPr id="159764" name="Line 23"/>
          <p:cNvSpPr>
            <a:spLocks noChangeShapeType="1"/>
          </p:cNvSpPr>
          <p:nvPr/>
        </p:nvSpPr>
        <p:spPr bwMode="auto">
          <a:xfrm flipV="1">
            <a:off x="11125200" y="2924175"/>
            <a:ext cx="0" cy="1152525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oval" w="med" len="med"/>
          </a:ln>
        </p:spPr>
        <p:txBody>
          <a:bodyPr/>
          <a:lstStyle/>
          <a:p>
            <a:endParaRPr lang="pt-BR"/>
          </a:p>
        </p:txBody>
      </p:sp>
      <p:sp>
        <p:nvSpPr>
          <p:cNvPr id="159765" name="Line 24"/>
          <p:cNvSpPr>
            <a:spLocks noChangeShapeType="1"/>
          </p:cNvSpPr>
          <p:nvPr/>
        </p:nvSpPr>
        <p:spPr bwMode="auto">
          <a:xfrm flipV="1">
            <a:off x="11990388" y="2924175"/>
            <a:ext cx="0" cy="1152525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oval" w="med" len="med"/>
          </a:ln>
        </p:spPr>
        <p:txBody>
          <a:bodyPr/>
          <a:lstStyle/>
          <a:p>
            <a:endParaRPr lang="pt-BR"/>
          </a:p>
        </p:txBody>
      </p:sp>
      <p:sp>
        <p:nvSpPr>
          <p:cNvPr id="159766" name="Line 25"/>
          <p:cNvSpPr>
            <a:spLocks noChangeShapeType="1"/>
          </p:cNvSpPr>
          <p:nvPr/>
        </p:nvSpPr>
        <p:spPr bwMode="auto">
          <a:xfrm flipV="1">
            <a:off x="12853988" y="2924175"/>
            <a:ext cx="0" cy="1152525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oval" w="med" len="med"/>
          </a:ln>
        </p:spPr>
        <p:txBody>
          <a:bodyPr/>
          <a:lstStyle/>
          <a:p>
            <a:endParaRPr lang="pt-BR"/>
          </a:p>
        </p:txBody>
      </p:sp>
      <p:sp>
        <p:nvSpPr>
          <p:cNvPr id="159767" name="Line 26"/>
          <p:cNvSpPr>
            <a:spLocks noChangeShapeType="1"/>
          </p:cNvSpPr>
          <p:nvPr/>
        </p:nvSpPr>
        <p:spPr bwMode="auto">
          <a:xfrm flipV="1">
            <a:off x="13717588" y="2924175"/>
            <a:ext cx="0" cy="1152525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oval" w="med" len="med"/>
          </a:ln>
        </p:spPr>
        <p:txBody>
          <a:bodyPr/>
          <a:lstStyle/>
          <a:p>
            <a:endParaRPr lang="pt-BR"/>
          </a:p>
        </p:txBody>
      </p:sp>
      <p:sp>
        <p:nvSpPr>
          <p:cNvPr id="159768" name="Oval 27"/>
          <p:cNvSpPr>
            <a:spLocks noChangeArrowheads="1"/>
          </p:cNvSpPr>
          <p:nvPr/>
        </p:nvSpPr>
        <p:spPr bwMode="auto">
          <a:xfrm>
            <a:off x="38100" y="3354388"/>
            <a:ext cx="1798638" cy="1587500"/>
          </a:xfrm>
          <a:prstGeom prst="ellipse">
            <a:avLst/>
          </a:prstGeom>
          <a:solidFill>
            <a:srgbClr val="FFFF99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Espaço Reservado para Rodapé 4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pt-BR" smtClean="0"/>
              <a:t>CCA039 - Irrigação e Drenagem. Tales Miler Soares - UFRB/CCAAB/NEAS</a:t>
            </a:r>
          </a:p>
        </p:txBody>
      </p:sp>
      <p:sp>
        <p:nvSpPr>
          <p:cNvPr id="16386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pt-BR" smtClean="0"/>
              <a:t>p.</a:t>
            </a:r>
            <a:fld id="{FB532C40-2F12-4DC1-AB47-2965C09B88A8}" type="slidenum">
              <a:rPr lang="pt-BR" smtClean="0"/>
              <a:pPr/>
              <a:t>2</a:t>
            </a:fld>
            <a:endParaRPr lang="pt-BR" smtClean="0"/>
          </a:p>
        </p:txBody>
      </p:sp>
      <p:sp>
        <p:nvSpPr>
          <p:cNvPr id="16387" name="Rectangle 5"/>
          <p:cNvSpPr>
            <a:spLocks noChangeArrowheads="1"/>
          </p:cNvSpPr>
          <p:nvPr/>
        </p:nvSpPr>
        <p:spPr bwMode="auto">
          <a:xfrm>
            <a:off x="174625" y="2500313"/>
            <a:ext cx="14476413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pt-BR" sz="1800" b="1"/>
              <a:t>A eventual citação de empresas e instituições nesta apresentação não tem qualquer sentido de marketing, patrocínio ou depreciação...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769" name="Espaço Reservado para Rodapé 4"/>
          <p:cNvSpPr txBox="1">
            <a:spLocks noGrp="1"/>
          </p:cNvSpPr>
          <p:nvPr/>
        </p:nvSpPr>
        <p:spPr bwMode="auto">
          <a:xfrm>
            <a:off x="6457950" y="0"/>
            <a:ext cx="7472363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/>
            <a:r>
              <a:rPr lang="pt-BR" sz="1200" b="1" u="sng">
                <a:solidFill>
                  <a:srgbClr val="898989"/>
                </a:solidFill>
                <a:latin typeface="Times New Roman" pitchFamily="18" charset="0"/>
              </a:rPr>
              <a:t>CCA039 - Irrigação e Drenagem. Tales Miler Soares - UFRB/CCAAB/NEAS</a:t>
            </a:r>
          </a:p>
        </p:txBody>
      </p:sp>
      <p:sp>
        <p:nvSpPr>
          <p:cNvPr id="160770" name="Espaço Reservado para Número de Slide 5"/>
          <p:cNvSpPr txBox="1">
            <a:spLocks noGrp="1"/>
          </p:cNvSpPr>
          <p:nvPr/>
        </p:nvSpPr>
        <p:spPr bwMode="auto">
          <a:xfrm>
            <a:off x="14023975" y="39688"/>
            <a:ext cx="738188" cy="3651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r"/>
            <a:r>
              <a:rPr lang="pt-BR" sz="1200" b="1">
                <a:solidFill>
                  <a:srgbClr val="898989"/>
                </a:solidFill>
                <a:latin typeface="Calibri" pitchFamily="34" charset="0"/>
              </a:rPr>
              <a:t>p.</a:t>
            </a:r>
            <a:fld id="{A47B1E59-73B4-4B20-A228-1DC92E8FB635}" type="slidenum">
              <a:rPr lang="pt-BR" sz="1200" b="1">
                <a:solidFill>
                  <a:srgbClr val="898989"/>
                </a:solidFill>
                <a:latin typeface="Calibri" pitchFamily="34" charset="0"/>
              </a:rPr>
              <a:pPr algn="r"/>
              <a:t>20</a:t>
            </a:fld>
            <a:endParaRPr lang="pt-BR" sz="1200" b="1">
              <a:solidFill>
                <a:srgbClr val="898989"/>
              </a:solidFill>
              <a:latin typeface="Calibri" pitchFamily="34" charset="0"/>
            </a:endParaRPr>
          </a:p>
        </p:txBody>
      </p:sp>
      <p:sp>
        <p:nvSpPr>
          <p:cNvPr id="160771" name="AutoShape 6"/>
          <p:cNvSpPr>
            <a:spLocks noChangeArrowheads="1"/>
          </p:cNvSpPr>
          <p:nvPr/>
        </p:nvSpPr>
        <p:spPr bwMode="auto">
          <a:xfrm>
            <a:off x="2341563" y="5516563"/>
            <a:ext cx="5040312" cy="792162"/>
          </a:xfrm>
          <a:prstGeom prst="roundRect">
            <a:avLst>
              <a:gd name="adj" fmla="val 16667"/>
            </a:avLst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160772" name="Line 13"/>
          <p:cNvSpPr>
            <a:spLocks noChangeShapeType="1"/>
          </p:cNvSpPr>
          <p:nvPr/>
        </p:nvSpPr>
        <p:spPr bwMode="auto">
          <a:xfrm flipV="1">
            <a:off x="4068763" y="4651375"/>
            <a:ext cx="0" cy="1152525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oval" w="med" len="med"/>
          </a:ln>
        </p:spPr>
        <p:txBody>
          <a:bodyPr/>
          <a:lstStyle/>
          <a:p>
            <a:endParaRPr lang="pt-BR"/>
          </a:p>
        </p:txBody>
      </p:sp>
      <p:sp>
        <p:nvSpPr>
          <p:cNvPr id="160773" name="Line 14"/>
          <p:cNvSpPr>
            <a:spLocks noChangeShapeType="1"/>
          </p:cNvSpPr>
          <p:nvPr/>
        </p:nvSpPr>
        <p:spPr bwMode="auto">
          <a:xfrm flipV="1">
            <a:off x="3205163" y="4651375"/>
            <a:ext cx="0" cy="1152525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oval" w="med" len="med"/>
          </a:ln>
        </p:spPr>
        <p:txBody>
          <a:bodyPr/>
          <a:lstStyle/>
          <a:p>
            <a:endParaRPr lang="pt-BR"/>
          </a:p>
        </p:txBody>
      </p:sp>
      <p:sp>
        <p:nvSpPr>
          <p:cNvPr id="160774" name="Line 15"/>
          <p:cNvSpPr>
            <a:spLocks noChangeShapeType="1"/>
          </p:cNvSpPr>
          <p:nvPr/>
        </p:nvSpPr>
        <p:spPr bwMode="auto">
          <a:xfrm flipV="1">
            <a:off x="4932363" y="4651375"/>
            <a:ext cx="0" cy="1152525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oval" w="med" len="med"/>
          </a:ln>
        </p:spPr>
        <p:txBody>
          <a:bodyPr/>
          <a:lstStyle/>
          <a:p>
            <a:endParaRPr lang="pt-BR"/>
          </a:p>
        </p:txBody>
      </p:sp>
      <p:sp>
        <p:nvSpPr>
          <p:cNvPr id="160775" name="Line 16"/>
          <p:cNvSpPr>
            <a:spLocks noChangeShapeType="1"/>
          </p:cNvSpPr>
          <p:nvPr/>
        </p:nvSpPr>
        <p:spPr bwMode="auto">
          <a:xfrm flipV="1">
            <a:off x="5797550" y="4651375"/>
            <a:ext cx="0" cy="1152525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oval" w="med" len="med"/>
          </a:ln>
        </p:spPr>
        <p:txBody>
          <a:bodyPr/>
          <a:lstStyle/>
          <a:p>
            <a:endParaRPr lang="pt-BR"/>
          </a:p>
        </p:txBody>
      </p:sp>
      <p:sp>
        <p:nvSpPr>
          <p:cNvPr id="160776" name="Line 17"/>
          <p:cNvSpPr>
            <a:spLocks noChangeShapeType="1"/>
          </p:cNvSpPr>
          <p:nvPr/>
        </p:nvSpPr>
        <p:spPr bwMode="auto">
          <a:xfrm flipV="1">
            <a:off x="6661150" y="4651375"/>
            <a:ext cx="0" cy="1152525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oval" w="med" len="med"/>
          </a:ln>
        </p:spPr>
        <p:txBody>
          <a:bodyPr/>
          <a:lstStyle/>
          <a:p>
            <a:endParaRPr lang="pt-BR"/>
          </a:p>
        </p:txBody>
      </p:sp>
      <p:sp>
        <p:nvSpPr>
          <p:cNvPr id="160777" name="Oval 27"/>
          <p:cNvSpPr>
            <a:spLocks noChangeArrowheads="1"/>
          </p:cNvSpPr>
          <p:nvPr/>
        </p:nvSpPr>
        <p:spPr bwMode="auto">
          <a:xfrm>
            <a:off x="758825" y="5081588"/>
            <a:ext cx="1798638" cy="1587500"/>
          </a:xfrm>
          <a:prstGeom prst="ellipse">
            <a:avLst/>
          </a:prstGeom>
          <a:solidFill>
            <a:srgbClr val="FFFF99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160778" name="CaixaDeTexto 8"/>
          <p:cNvSpPr txBox="1">
            <a:spLocks noChangeArrowheads="1"/>
          </p:cNvSpPr>
          <p:nvPr/>
        </p:nvSpPr>
        <p:spPr bwMode="auto">
          <a:xfrm>
            <a:off x="1836738" y="765175"/>
            <a:ext cx="2376487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BR" sz="2400" b="1">
                <a:latin typeface="Calibri" pitchFamily="34" charset="0"/>
              </a:rPr>
              <a:t>QLL = 14 x qA</a:t>
            </a:r>
          </a:p>
        </p:txBody>
      </p:sp>
      <p:sp>
        <p:nvSpPr>
          <p:cNvPr id="160779" name="Line 27"/>
          <p:cNvSpPr>
            <a:spLocks noChangeShapeType="1"/>
          </p:cNvSpPr>
          <p:nvPr/>
        </p:nvSpPr>
        <p:spPr bwMode="auto">
          <a:xfrm>
            <a:off x="2700338" y="1196975"/>
            <a:ext cx="0" cy="4535488"/>
          </a:xfrm>
          <a:prstGeom prst="line">
            <a:avLst/>
          </a:prstGeom>
          <a:noFill/>
          <a:ln w="38100">
            <a:solidFill>
              <a:srgbClr val="FF0000"/>
            </a:solidFill>
            <a:prstDash val="dash"/>
            <a:round/>
            <a:headEnd/>
            <a:tailEnd type="triangle" w="med" len="med"/>
          </a:ln>
        </p:spPr>
        <p:txBody>
          <a:bodyPr/>
          <a:lstStyle/>
          <a:p>
            <a:endParaRPr lang="pt-BR"/>
          </a:p>
        </p:txBody>
      </p:sp>
      <p:sp>
        <p:nvSpPr>
          <p:cNvPr id="160780" name="CaixaDeTexto 8"/>
          <p:cNvSpPr txBox="1">
            <a:spLocks noChangeArrowheads="1"/>
          </p:cNvSpPr>
          <p:nvPr/>
        </p:nvSpPr>
        <p:spPr bwMode="auto">
          <a:xfrm>
            <a:off x="3205163" y="1268413"/>
            <a:ext cx="2376487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BR" sz="2400" b="1">
                <a:latin typeface="Calibri" pitchFamily="34" charset="0"/>
              </a:rPr>
              <a:t>QLL = 13 x qA</a:t>
            </a:r>
          </a:p>
        </p:txBody>
      </p:sp>
      <p:sp>
        <p:nvSpPr>
          <p:cNvPr id="160781" name="Line 29"/>
          <p:cNvSpPr>
            <a:spLocks noChangeShapeType="1"/>
          </p:cNvSpPr>
          <p:nvPr/>
        </p:nvSpPr>
        <p:spPr bwMode="auto">
          <a:xfrm>
            <a:off x="3636963" y="1700213"/>
            <a:ext cx="0" cy="4032250"/>
          </a:xfrm>
          <a:prstGeom prst="line">
            <a:avLst/>
          </a:prstGeom>
          <a:noFill/>
          <a:ln w="38100">
            <a:solidFill>
              <a:srgbClr val="FF0000"/>
            </a:solidFill>
            <a:prstDash val="dash"/>
            <a:round/>
            <a:headEnd/>
            <a:tailEnd type="triangle" w="med" len="med"/>
          </a:ln>
        </p:spPr>
        <p:txBody>
          <a:bodyPr/>
          <a:lstStyle/>
          <a:p>
            <a:endParaRPr lang="pt-BR"/>
          </a:p>
        </p:txBody>
      </p:sp>
      <p:sp>
        <p:nvSpPr>
          <p:cNvPr id="160782" name="CaixaDeTexto 8"/>
          <p:cNvSpPr txBox="1">
            <a:spLocks noChangeArrowheads="1"/>
          </p:cNvSpPr>
          <p:nvPr/>
        </p:nvSpPr>
        <p:spPr bwMode="auto">
          <a:xfrm>
            <a:off x="3925888" y="1773238"/>
            <a:ext cx="2376487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BR" sz="2400" b="1">
                <a:latin typeface="Calibri" pitchFamily="34" charset="0"/>
              </a:rPr>
              <a:t>QLL = 12 x qA</a:t>
            </a:r>
          </a:p>
        </p:txBody>
      </p:sp>
      <p:sp>
        <p:nvSpPr>
          <p:cNvPr id="160783" name="Line 31"/>
          <p:cNvSpPr>
            <a:spLocks noChangeShapeType="1"/>
          </p:cNvSpPr>
          <p:nvPr/>
        </p:nvSpPr>
        <p:spPr bwMode="auto">
          <a:xfrm>
            <a:off x="4500563" y="2205038"/>
            <a:ext cx="0" cy="3527425"/>
          </a:xfrm>
          <a:prstGeom prst="line">
            <a:avLst/>
          </a:prstGeom>
          <a:noFill/>
          <a:ln w="38100">
            <a:solidFill>
              <a:srgbClr val="FF0000"/>
            </a:solidFill>
            <a:prstDash val="dash"/>
            <a:round/>
            <a:headEnd/>
            <a:tailEnd type="triangle" w="med" len="med"/>
          </a:ln>
        </p:spPr>
        <p:txBody>
          <a:bodyPr/>
          <a:lstStyle/>
          <a:p>
            <a:endParaRPr lang="pt-BR"/>
          </a:p>
        </p:txBody>
      </p:sp>
      <p:sp>
        <p:nvSpPr>
          <p:cNvPr id="160784" name="CaixaDeTexto 8"/>
          <p:cNvSpPr txBox="1">
            <a:spLocks noChangeArrowheads="1"/>
          </p:cNvSpPr>
          <p:nvPr/>
        </p:nvSpPr>
        <p:spPr bwMode="auto">
          <a:xfrm>
            <a:off x="4933950" y="2276475"/>
            <a:ext cx="2376488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BR" sz="2400" b="1">
                <a:latin typeface="Calibri" pitchFamily="34" charset="0"/>
              </a:rPr>
              <a:t>QLL = 11 x qA</a:t>
            </a:r>
          </a:p>
        </p:txBody>
      </p:sp>
      <p:sp>
        <p:nvSpPr>
          <p:cNvPr id="160785" name="Line 33"/>
          <p:cNvSpPr>
            <a:spLocks noChangeShapeType="1"/>
          </p:cNvSpPr>
          <p:nvPr/>
        </p:nvSpPr>
        <p:spPr bwMode="auto">
          <a:xfrm>
            <a:off x="5292725" y="2708275"/>
            <a:ext cx="0" cy="3095625"/>
          </a:xfrm>
          <a:prstGeom prst="line">
            <a:avLst/>
          </a:prstGeom>
          <a:noFill/>
          <a:ln w="38100">
            <a:solidFill>
              <a:srgbClr val="FF0000"/>
            </a:solidFill>
            <a:prstDash val="dash"/>
            <a:round/>
            <a:headEnd/>
            <a:tailEnd type="triangle" w="med" len="med"/>
          </a:ln>
        </p:spPr>
        <p:txBody>
          <a:bodyPr/>
          <a:lstStyle/>
          <a:p>
            <a:endParaRPr lang="pt-BR"/>
          </a:p>
        </p:txBody>
      </p:sp>
      <p:sp>
        <p:nvSpPr>
          <p:cNvPr id="160786" name="CaixaDeTexto 8"/>
          <p:cNvSpPr txBox="1">
            <a:spLocks noChangeArrowheads="1"/>
          </p:cNvSpPr>
          <p:nvPr/>
        </p:nvSpPr>
        <p:spPr bwMode="auto">
          <a:xfrm>
            <a:off x="5940425" y="2817813"/>
            <a:ext cx="2376488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BR" sz="2400" b="1">
                <a:latin typeface="Calibri" pitchFamily="34" charset="0"/>
              </a:rPr>
              <a:t>QLL = 10 x qA</a:t>
            </a:r>
          </a:p>
        </p:txBody>
      </p:sp>
      <p:sp>
        <p:nvSpPr>
          <p:cNvPr id="160787" name="CaixaDeTexto 8"/>
          <p:cNvSpPr txBox="1">
            <a:spLocks noChangeArrowheads="1"/>
          </p:cNvSpPr>
          <p:nvPr/>
        </p:nvSpPr>
        <p:spPr bwMode="auto">
          <a:xfrm>
            <a:off x="6661150" y="3357563"/>
            <a:ext cx="2376488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BR" sz="2400" b="1">
                <a:latin typeface="Calibri" pitchFamily="34" charset="0"/>
              </a:rPr>
              <a:t>QLL = 9 x qA</a:t>
            </a:r>
          </a:p>
        </p:txBody>
      </p:sp>
      <p:sp>
        <p:nvSpPr>
          <p:cNvPr id="160788" name="Line 36"/>
          <p:cNvSpPr>
            <a:spLocks noChangeShapeType="1"/>
          </p:cNvSpPr>
          <p:nvPr/>
        </p:nvSpPr>
        <p:spPr bwMode="auto">
          <a:xfrm>
            <a:off x="6229350" y="3284538"/>
            <a:ext cx="0" cy="2519362"/>
          </a:xfrm>
          <a:prstGeom prst="line">
            <a:avLst/>
          </a:prstGeom>
          <a:noFill/>
          <a:ln w="38100">
            <a:solidFill>
              <a:srgbClr val="FF0000"/>
            </a:solidFill>
            <a:prstDash val="dash"/>
            <a:round/>
            <a:headEnd/>
            <a:tailEnd type="triangle" w="med" len="med"/>
          </a:ln>
        </p:spPr>
        <p:txBody>
          <a:bodyPr/>
          <a:lstStyle/>
          <a:p>
            <a:endParaRPr lang="pt-BR"/>
          </a:p>
        </p:txBody>
      </p:sp>
      <p:sp>
        <p:nvSpPr>
          <p:cNvPr id="160789" name="Line 37"/>
          <p:cNvSpPr>
            <a:spLocks noChangeShapeType="1"/>
          </p:cNvSpPr>
          <p:nvPr/>
        </p:nvSpPr>
        <p:spPr bwMode="auto">
          <a:xfrm>
            <a:off x="7092950" y="3789363"/>
            <a:ext cx="0" cy="2014537"/>
          </a:xfrm>
          <a:prstGeom prst="line">
            <a:avLst/>
          </a:prstGeom>
          <a:noFill/>
          <a:ln w="38100">
            <a:solidFill>
              <a:srgbClr val="FF0000"/>
            </a:solidFill>
            <a:prstDash val="dash"/>
            <a:round/>
            <a:headEnd/>
            <a:tailEnd type="triangle" w="med" len="med"/>
          </a:ln>
        </p:spPr>
        <p:txBody>
          <a:bodyPr/>
          <a:lstStyle/>
          <a:p>
            <a:endParaRPr lang="pt-BR"/>
          </a:p>
        </p:txBody>
      </p:sp>
      <p:sp>
        <p:nvSpPr>
          <p:cNvPr id="160790" name="AutoShape 23"/>
          <p:cNvSpPr>
            <a:spLocks noChangeArrowheads="1"/>
          </p:cNvSpPr>
          <p:nvPr/>
        </p:nvSpPr>
        <p:spPr bwMode="auto">
          <a:xfrm>
            <a:off x="9899650" y="1341438"/>
            <a:ext cx="3889375" cy="1511300"/>
          </a:xfrm>
          <a:prstGeom prst="cloudCallout">
            <a:avLst>
              <a:gd name="adj1" fmla="val 71144"/>
              <a:gd name="adj2" fmla="val 115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pt-BR" sz="3000" b="1"/>
              <a:t>Segmento </a:t>
            </a:r>
          </a:p>
          <a:p>
            <a:pPr algn="ctr"/>
            <a:r>
              <a:rPr lang="pt-BR" sz="3000" b="1"/>
              <a:t>L1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793" name="Espaço Reservado para Rodapé 4"/>
          <p:cNvSpPr txBox="1">
            <a:spLocks noGrp="1"/>
          </p:cNvSpPr>
          <p:nvPr/>
        </p:nvSpPr>
        <p:spPr bwMode="auto">
          <a:xfrm>
            <a:off x="6457950" y="0"/>
            <a:ext cx="7472363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/>
            <a:r>
              <a:rPr lang="pt-BR" sz="1200" b="1" u="sng">
                <a:solidFill>
                  <a:srgbClr val="898989"/>
                </a:solidFill>
                <a:latin typeface="Times New Roman" pitchFamily="18" charset="0"/>
              </a:rPr>
              <a:t>CCA039 - Irrigação e Drenagem. Tales Miler Soares - UFRB/CCAAB/NEAS</a:t>
            </a:r>
          </a:p>
        </p:txBody>
      </p:sp>
      <p:sp>
        <p:nvSpPr>
          <p:cNvPr id="161794" name="Espaço Reservado para Número de Slide 5"/>
          <p:cNvSpPr txBox="1">
            <a:spLocks noGrp="1"/>
          </p:cNvSpPr>
          <p:nvPr/>
        </p:nvSpPr>
        <p:spPr bwMode="auto">
          <a:xfrm>
            <a:off x="14023975" y="39688"/>
            <a:ext cx="738188" cy="3651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r"/>
            <a:r>
              <a:rPr lang="pt-BR" sz="1200" b="1">
                <a:solidFill>
                  <a:srgbClr val="898989"/>
                </a:solidFill>
                <a:latin typeface="Calibri" pitchFamily="34" charset="0"/>
              </a:rPr>
              <a:t>p.</a:t>
            </a:r>
            <a:fld id="{35A0147D-C848-484A-8818-7242479146B2}" type="slidenum">
              <a:rPr lang="pt-BR" sz="1200" b="1">
                <a:solidFill>
                  <a:srgbClr val="898989"/>
                </a:solidFill>
                <a:latin typeface="Calibri" pitchFamily="34" charset="0"/>
              </a:rPr>
              <a:pPr algn="r"/>
              <a:t>21</a:t>
            </a:fld>
            <a:endParaRPr lang="pt-BR" sz="1200" b="1">
              <a:solidFill>
                <a:srgbClr val="898989"/>
              </a:solidFill>
              <a:latin typeface="Calibri" pitchFamily="34" charset="0"/>
            </a:endParaRPr>
          </a:p>
        </p:txBody>
      </p:sp>
      <p:sp>
        <p:nvSpPr>
          <p:cNvPr id="161795" name="AutoShape 7"/>
          <p:cNvSpPr>
            <a:spLocks noChangeArrowheads="1"/>
          </p:cNvSpPr>
          <p:nvPr/>
        </p:nvSpPr>
        <p:spPr bwMode="auto">
          <a:xfrm>
            <a:off x="5724525" y="6308725"/>
            <a:ext cx="7345363" cy="360363"/>
          </a:xfrm>
          <a:prstGeom prst="roundRect">
            <a:avLst>
              <a:gd name="adj" fmla="val 16667"/>
            </a:avLst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161796" name="Line 18"/>
          <p:cNvSpPr>
            <a:spLocks noChangeShapeType="1"/>
          </p:cNvSpPr>
          <p:nvPr/>
        </p:nvSpPr>
        <p:spPr bwMode="auto">
          <a:xfrm flipV="1">
            <a:off x="6011863" y="5227638"/>
            <a:ext cx="0" cy="1152525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oval" w="med" len="med"/>
          </a:ln>
        </p:spPr>
        <p:txBody>
          <a:bodyPr/>
          <a:lstStyle/>
          <a:p>
            <a:endParaRPr lang="pt-BR"/>
          </a:p>
        </p:txBody>
      </p:sp>
      <p:sp>
        <p:nvSpPr>
          <p:cNvPr id="161797" name="Line 19"/>
          <p:cNvSpPr>
            <a:spLocks noChangeShapeType="1"/>
          </p:cNvSpPr>
          <p:nvPr/>
        </p:nvSpPr>
        <p:spPr bwMode="auto">
          <a:xfrm flipV="1">
            <a:off x="6875463" y="5227638"/>
            <a:ext cx="0" cy="1152525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oval" w="med" len="med"/>
          </a:ln>
        </p:spPr>
        <p:txBody>
          <a:bodyPr/>
          <a:lstStyle/>
          <a:p>
            <a:endParaRPr lang="pt-BR"/>
          </a:p>
        </p:txBody>
      </p:sp>
      <p:sp>
        <p:nvSpPr>
          <p:cNvPr id="161798" name="Line 20"/>
          <p:cNvSpPr>
            <a:spLocks noChangeShapeType="1"/>
          </p:cNvSpPr>
          <p:nvPr/>
        </p:nvSpPr>
        <p:spPr bwMode="auto">
          <a:xfrm flipV="1">
            <a:off x="7740650" y="5227638"/>
            <a:ext cx="0" cy="1152525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oval" w="med" len="med"/>
          </a:ln>
        </p:spPr>
        <p:txBody>
          <a:bodyPr/>
          <a:lstStyle/>
          <a:p>
            <a:endParaRPr lang="pt-BR"/>
          </a:p>
        </p:txBody>
      </p:sp>
      <p:sp>
        <p:nvSpPr>
          <p:cNvPr id="161799" name="Line 21"/>
          <p:cNvSpPr>
            <a:spLocks noChangeShapeType="1"/>
          </p:cNvSpPr>
          <p:nvPr/>
        </p:nvSpPr>
        <p:spPr bwMode="auto">
          <a:xfrm flipV="1">
            <a:off x="8604250" y="5227638"/>
            <a:ext cx="0" cy="1152525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oval" w="med" len="med"/>
          </a:ln>
        </p:spPr>
        <p:txBody>
          <a:bodyPr/>
          <a:lstStyle/>
          <a:p>
            <a:endParaRPr lang="pt-BR"/>
          </a:p>
        </p:txBody>
      </p:sp>
      <p:sp>
        <p:nvSpPr>
          <p:cNvPr id="161800" name="Line 22"/>
          <p:cNvSpPr>
            <a:spLocks noChangeShapeType="1"/>
          </p:cNvSpPr>
          <p:nvPr/>
        </p:nvSpPr>
        <p:spPr bwMode="auto">
          <a:xfrm flipV="1">
            <a:off x="9469438" y="5227638"/>
            <a:ext cx="0" cy="1152525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oval" w="med" len="med"/>
          </a:ln>
        </p:spPr>
        <p:txBody>
          <a:bodyPr/>
          <a:lstStyle/>
          <a:p>
            <a:endParaRPr lang="pt-BR"/>
          </a:p>
        </p:txBody>
      </p:sp>
      <p:sp>
        <p:nvSpPr>
          <p:cNvPr id="161801" name="Line 23"/>
          <p:cNvSpPr>
            <a:spLocks noChangeShapeType="1"/>
          </p:cNvSpPr>
          <p:nvPr/>
        </p:nvSpPr>
        <p:spPr bwMode="auto">
          <a:xfrm flipV="1">
            <a:off x="10333038" y="5227638"/>
            <a:ext cx="0" cy="1152525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oval" w="med" len="med"/>
          </a:ln>
        </p:spPr>
        <p:txBody>
          <a:bodyPr/>
          <a:lstStyle/>
          <a:p>
            <a:endParaRPr lang="pt-BR"/>
          </a:p>
        </p:txBody>
      </p:sp>
      <p:sp>
        <p:nvSpPr>
          <p:cNvPr id="161802" name="Line 24"/>
          <p:cNvSpPr>
            <a:spLocks noChangeShapeType="1"/>
          </p:cNvSpPr>
          <p:nvPr/>
        </p:nvSpPr>
        <p:spPr bwMode="auto">
          <a:xfrm flipV="1">
            <a:off x="11198225" y="5227638"/>
            <a:ext cx="0" cy="1152525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oval" w="med" len="med"/>
          </a:ln>
        </p:spPr>
        <p:txBody>
          <a:bodyPr/>
          <a:lstStyle/>
          <a:p>
            <a:endParaRPr lang="pt-BR"/>
          </a:p>
        </p:txBody>
      </p:sp>
      <p:sp>
        <p:nvSpPr>
          <p:cNvPr id="161803" name="Line 25"/>
          <p:cNvSpPr>
            <a:spLocks noChangeShapeType="1"/>
          </p:cNvSpPr>
          <p:nvPr/>
        </p:nvSpPr>
        <p:spPr bwMode="auto">
          <a:xfrm flipV="1">
            <a:off x="12061825" y="5227638"/>
            <a:ext cx="0" cy="1152525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oval" w="med" len="med"/>
          </a:ln>
        </p:spPr>
        <p:txBody>
          <a:bodyPr/>
          <a:lstStyle/>
          <a:p>
            <a:endParaRPr lang="pt-BR"/>
          </a:p>
        </p:txBody>
      </p:sp>
      <p:sp>
        <p:nvSpPr>
          <p:cNvPr id="161804" name="Line 26"/>
          <p:cNvSpPr>
            <a:spLocks noChangeShapeType="1"/>
          </p:cNvSpPr>
          <p:nvPr/>
        </p:nvSpPr>
        <p:spPr bwMode="auto">
          <a:xfrm flipV="1">
            <a:off x="12925425" y="5227638"/>
            <a:ext cx="0" cy="1152525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oval" w="med" len="med"/>
          </a:ln>
        </p:spPr>
        <p:txBody>
          <a:bodyPr/>
          <a:lstStyle/>
          <a:p>
            <a:endParaRPr lang="pt-BR"/>
          </a:p>
        </p:txBody>
      </p:sp>
      <p:sp>
        <p:nvSpPr>
          <p:cNvPr id="161805" name="CaixaDeTexto 8"/>
          <p:cNvSpPr txBox="1">
            <a:spLocks noChangeArrowheads="1"/>
          </p:cNvSpPr>
          <p:nvPr/>
        </p:nvSpPr>
        <p:spPr bwMode="auto">
          <a:xfrm>
            <a:off x="7740650" y="1809750"/>
            <a:ext cx="2376488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BR" sz="2400" b="1">
                <a:latin typeface="Calibri" pitchFamily="34" charset="0"/>
              </a:rPr>
              <a:t>QLL = 6 x qA</a:t>
            </a:r>
          </a:p>
        </p:txBody>
      </p:sp>
      <p:sp>
        <p:nvSpPr>
          <p:cNvPr id="161806" name="CaixaDeTexto 8"/>
          <p:cNvSpPr txBox="1">
            <a:spLocks noChangeArrowheads="1"/>
          </p:cNvSpPr>
          <p:nvPr/>
        </p:nvSpPr>
        <p:spPr bwMode="auto">
          <a:xfrm>
            <a:off x="8677275" y="2312988"/>
            <a:ext cx="2376488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BR" sz="2400" b="1">
                <a:latin typeface="Calibri" pitchFamily="34" charset="0"/>
              </a:rPr>
              <a:t>QLL = 5 x qA</a:t>
            </a:r>
          </a:p>
        </p:txBody>
      </p:sp>
      <p:sp>
        <p:nvSpPr>
          <p:cNvPr id="161807" name="CaixaDeTexto 8"/>
          <p:cNvSpPr txBox="1">
            <a:spLocks noChangeArrowheads="1"/>
          </p:cNvSpPr>
          <p:nvPr/>
        </p:nvSpPr>
        <p:spPr bwMode="auto">
          <a:xfrm>
            <a:off x="9398000" y="2817813"/>
            <a:ext cx="2376488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BR" sz="2400" b="1">
                <a:latin typeface="Calibri" pitchFamily="34" charset="0"/>
              </a:rPr>
              <a:t>QLL = 4 x qA</a:t>
            </a:r>
          </a:p>
        </p:txBody>
      </p:sp>
      <p:sp>
        <p:nvSpPr>
          <p:cNvPr id="161808" name="CaixaDeTexto 8"/>
          <p:cNvSpPr txBox="1">
            <a:spLocks noChangeArrowheads="1"/>
          </p:cNvSpPr>
          <p:nvPr/>
        </p:nvSpPr>
        <p:spPr bwMode="auto">
          <a:xfrm>
            <a:off x="10406063" y="3321050"/>
            <a:ext cx="2376487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BR" sz="2400" b="1">
                <a:latin typeface="Calibri" pitchFamily="34" charset="0"/>
              </a:rPr>
              <a:t>QLL = 3 x qA</a:t>
            </a:r>
          </a:p>
        </p:txBody>
      </p:sp>
      <p:sp>
        <p:nvSpPr>
          <p:cNvPr id="161809" name="CaixaDeTexto 8"/>
          <p:cNvSpPr txBox="1">
            <a:spLocks noChangeArrowheads="1"/>
          </p:cNvSpPr>
          <p:nvPr/>
        </p:nvSpPr>
        <p:spPr bwMode="auto">
          <a:xfrm>
            <a:off x="11412538" y="3862388"/>
            <a:ext cx="2376487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BR" sz="2400" b="1">
                <a:latin typeface="Calibri" pitchFamily="34" charset="0"/>
              </a:rPr>
              <a:t>QLL = 2 x qA</a:t>
            </a:r>
          </a:p>
        </p:txBody>
      </p:sp>
      <p:sp>
        <p:nvSpPr>
          <p:cNvPr id="161810" name="CaixaDeTexto 8"/>
          <p:cNvSpPr txBox="1">
            <a:spLocks noChangeArrowheads="1"/>
          </p:cNvSpPr>
          <p:nvPr/>
        </p:nvSpPr>
        <p:spPr bwMode="auto">
          <a:xfrm>
            <a:off x="12349163" y="4402138"/>
            <a:ext cx="2376487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BR" sz="2400" b="1">
                <a:latin typeface="Calibri" pitchFamily="34" charset="0"/>
              </a:rPr>
              <a:t>QLL = 1 x qA</a:t>
            </a:r>
          </a:p>
        </p:txBody>
      </p:sp>
      <p:sp>
        <p:nvSpPr>
          <p:cNvPr id="161811" name="Line 32"/>
          <p:cNvSpPr>
            <a:spLocks noChangeShapeType="1"/>
          </p:cNvSpPr>
          <p:nvPr/>
        </p:nvSpPr>
        <p:spPr bwMode="auto">
          <a:xfrm>
            <a:off x="11701463" y="4292600"/>
            <a:ext cx="0" cy="2159000"/>
          </a:xfrm>
          <a:prstGeom prst="line">
            <a:avLst/>
          </a:prstGeom>
          <a:noFill/>
          <a:ln w="38100">
            <a:solidFill>
              <a:srgbClr val="FF0000"/>
            </a:solidFill>
            <a:prstDash val="dash"/>
            <a:round/>
            <a:headEnd/>
            <a:tailEnd type="triangle" w="med" len="med"/>
          </a:ln>
        </p:spPr>
        <p:txBody>
          <a:bodyPr/>
          <a:lstStyle/>
          <a:p>
            <a:endParaRPr lang="pt-BR"/>
          </a:p>
        </p:txBody>
      </p:sp>
      <p:sp>
        <p:nvSpPr>
          <p:cNvPr id="161812" name="Line 33"/>
          <p:cNvSpPr>
            <a:spLocks noChangeShapeType="1"/>
          </p:cNvSpPr>
          <p:nvPr/>
        </p:nvSpPr>
        <p:spPr bwMode="auto">
          <a:xfrm>
            <a:off x="12493625" y="4868863"/>
            <a:ext cx="0" cy="1582737"/>
          </a:xfrm>
          <a:prstGeom prst="line">
            <a:avLst/>
          </a:prstGeom>
          <a:noFill/>
          <a:ln w="38100">
            <a:solidFill>
              <a:srgbClr val="FF0000"/>
            </a:solidFill>
            <a:prstDash val="dash"/>
            <a:round/>
            <a:headEnd/>
            <a:tailEnd type="triangle" w="med" len="med"/>
          </a:ln>
        </p:spPr>
        <p:txBody>
          <a:bodyPr/>
          <a:lstStyle/>
          <a:p>
            <a:endParaRPr lang="pt-BR"/>
          </a:p>
        </p:txBody>
      </p:sp>
      <p:sp>
        <p:nvSpPr>
          <p:cNvPr id="161813" name="Line 34"/>
          <p:cNvSpPr>
            <a:spLocks noChangeShapeType="1"/>
          </p:cNvSpPr>
          <p:nvPr/>
        </p:nvSpPr>
        <p:spPr bwMode="auto">
          <a:xfrm>
            <a:off x="10837863" y="3644900"/>
            <a:ext cx="0" cy="2806700"/>
          </a:xfrm>
          <a:prstGeom prst="line">
            <a:avLst/>
          </a:prstGeom>
          <a:noFill/>
          <a:ln w="38100">
            <a:solidFill>
              <a:srgbClr val="FF0000"/>
            </a:solidFill>
            <a:prstDash val="dash"/>
            <a:round/>
            <a:headEnd/>
            <a:tailEnd type="triangle" w="med" len="med"/>
          </a:ln>
        </p:spPr>
        <p:txBody>
          <a:bodyPr/>
          <a:lstStyle/>
          <a:p>
            <a:endParaRPr lang="pt-BR"/>
          </a:p>
        </p:txBody>
      </p:sp>
      <p:sp>
        <p:nvSpPr>
          <p:cNvPr id="161814" name="Line 35"/>
          <p:cNvSpPr>
            <a:spLocks noChangeShapeType="1"/>
          </p:cNvSpPr>
          <p:nvPr/>
        </p:nvSpPr>
        <p:spPr bwMode="auto">
          <a:xfrm>
            <a:off x="9901238" y="3284538"/>
            <a:ext cx="0" cy="3167062"/>
          </a:xfrm>
          <a:prstGeom prst="line">
            <a:avLst/>
          </a:prstGeom>
          <a:noFill/>
          <a:ln w="38100">
            <a:solidFill>
              <a:srgbClr val="FF0000"/>
            </a:solidFill>
            <a:prstDash val="dash"/>
            <a:round/>
            <a:headEnd/>
            <a:tailEnd type="triangle" w="med" len="med"/>
          </a:ln>
        </p:spPr>
        <p:txBody>
          <a:bodyPr/>
          <a:lstStyle/>
          <a:p>
            <a:endParaRPr lang="pt-BR"/>
          </a:p>
        </p:txBody>
      </p:sp>
      <p:sp>
        <p:nvSpPr>
          <p:cNvPr id="161815" name="Line 36"/>
          <p:cNvSpPr>
            <a:spLocks noChangeShapeType="1"/>
          </p:cNvSpPr>
          <p:nvPr/>
        </p:nvSpPr>
        <p:spPr bwMode="auto">
          <a:xfrm>
            <a:off x="9109075" y="2708275"/>
            <a:ext cx="0" cy="3743325"/>
          </a:xfrm>
          <a:prstGeom prst="line">
            <a:avLst/>
          </a:prstGeom>
          <a:noFill/>
          <a:ln w="38100">
            <a:solidFill>
              <a:srgbClr val="FF0000"/>
            </a:solidFill>
            <a:prstDash val="dash"/>
            <a:round/>
            <a:headEnd/>
            <a:tailEnd type="triangle" w="med" len="med"/>
          </a:ln>
        </p:spPr>
        <p:txBody>
          <a:bodyPr/>
          <a:lstStyle/>
          <a:p>
            <a:endParaRPr lang="pt-BR"/>
          </a:p>
        </p:txBody>
      </p:sp>
      <p:sp>
        <p:nvSpPr>
          <p:cNvPr id="161816" name="Line 37"/>
          <p:cNvSpPr>
            <a:spLocks noChangeShapeType="1"/>
          </p:cNvSpPr>
          <p:nvPr/>
        </p:nvSpPr>
        <p:spPr bwMode="auto">
          <a:xfrm>
            <a:off x="8172450" y="2205038"/>
            <a:ext cx="0" cy="4246562"/>
          </a:xfrm>
          <a:prstGeom prst="line">
            <a:avLst/>
          </a:prstGeom>
          <a:noFill/>
          <a:ln w="38100">
            <a:solidFill>
              <a:srgbClr val="FF0000"/>
            </a:solidFill>
            <a:prstDash val="dash"/>
            <a:round/>
            <a:headEnd/>
            <a:tailEnd type="triangle" w="med" len="med"/>
          </a:ln>
        </p:spPr>
        <p:txBody>
          <a:bodyPr/>
          <a:lstStyle/>
          <a:p>
            <a:endParaRPr lang="pt-BR"/>
          </a:p>
        </p:txBody>
      </p:sp>
      <p:sp>
        <p:nvSpPr>
          <p:cNvPr id="161817" name="CaixaDeTexto 8"/>
          <p:cNvSpPr txBox="1">
            <a:spLocks noChangeArrowheads="1"/>
          </p:cNvSpPr>
          <p:nvPr/>
        </p:nvSpPr>
        <p:spPr bwMode="auto">
          <a:xfrm>
            <a:off x="4860925" y="260350"/>
            <a:ext cx="2376488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BR" sz="2400" b="1">
                <a:latin typeface="Calibri" pitchFamily="34" charset="0"/>
              </a:rPr>
              <a:t>QLL = 9 x qA</a:t>
            </a:r>
          </a:p>
        </p:txBody>
      </p:sp>
      <p:sp>
        <p:nvSpPr>
          <p:cNvPr id="161818" name="CaixaDeTexto 8"/>
          <p:cNvSpPr txBox="1">
            <a:spLocks noChangeArrowheads="1"/>
          </p:cNvSpPr>
          <p:nvPr/>
        </p:nvSpPr>
        <p:spPr bwMode="auto">
          <a:xfrm>
            <a:off x="6011863" y="801688"/>
            <a:ext cx="2376487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BR" sz="2400" b="1">
                <a:latin typeface="Calibri" pitchFamily="34" charset="0"/>
              </a:rPr>
              <a:t>QLL = 8 x qA</a:t>
            </a:r>
          </a:p>
        </p:txBody>
      </p:sp>
      <p:sp>
        <p:nvSpPr>
          <p:cNvPr id="161819" name="CaixaDeTexto 8"/>
          <p:cNvSpPr txBox="1">
            <a:spLocks noChangeArrowheads="1"/>
          </p:cNvSpPr>
          <p:nvPr/>
        </p:nvSpPr>
        <p:spPr bwMode="auto">
          <a:xfrm>
            <a:off x="6732588" y="1306513"/>
            <a:ext cx="2376487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BR" sz="2400" b="1">
                <a:latin typeface="Calibri" pitchFamily="34" charset="0"/>
              </a:rPr>
              <a:t>QLL = 7 x qA</a:t>
            </a:r>
          </a:p>
        </p:txBody>
      </p:sp>
      <p:sp>
        <p:nvSpPr>
          <p:cNvPr id="161820" name="Line 42"/>
          <p:cNvSpPr>
            <a:spLocks noChangeShapeType="1"/>
          </p:cNvSpPr>
          <p:nvPr/>
        </p:nvSpPr>
        <p:spPr bwMode="auto">
          <a:xfrm>
            <a:off x="7381875" y="1773238"/>
            <a:ext cx="0" cy="4679950"/>
          </a:xfrm>
          <a:prstGeom prst="line">
            <a:avLst/>
          </a:prstGeom>
          <a:noFill/>
          <a:ln w="38100">
            <a:solidFill>
              <a:srgbClr val="FF0000"/>
            </a:solidFill>
            <a:prstDash val="dash"/>
            <a:round/>
            <a:headEnd/>
            <a:tailEnd type="triangle" w="med" len="med"/>
          </a:ln>
        </p:spPr>
        <p:txBody>
          <a:bodyPr/>
          <a:lstStyle/>
          <a:p>
            <a:endParaRPr lang="pt-BR"/>
          </a:p>
        </p:txBody>
      </p:sp>
      <p:sp>
        <p:nvSpPr>
          <p:cNvPr id="161821" name="Line 43"/>
          <p:cNvSpPr>
            <a:spLocks noChangeShapeType="1"/>
          </p:cNvSpPr>
          <p:nvPr/>
        </p:nvSpPr>
        <p:spPr bwMode="auto">
          <a:xfrm>
            <a:off x="6516688" y="1196975"/>
            <a:ext cx="0" cy="5256213"/>
          </a:xfrm>
          <a:prstGeom prst="line">
            <a:avLst/>
          </a:prstGeom>
          <a:noFill/>
          <a:ln w="38100">
            <a:solidFill>
              <a:srgbClr val="FF0000"/>
            </a:solidFill>
            <a:prstDash val="dash"/>
            <a:round/>
            <a:headEnd/>
            <a:tailEnd type="triangle" w="med" len="med"/>
          </a:ln>
        </p:spPr>
        <p:txBody>
          <a:bodyPr/>
          <a:lstStyle/>
          <a:p>
            <a:endParaRPr lang="pt-BR"/>
          </a:p>
        </p:txBody>
      </p:sp>
      <p:sp>
        <p:nvSpPr>
          <p:cNvPr id="161822" name="Line 44"/>
          <p:cNvSpPr>
            <a:spLocks noChangeShapeType="1"/>
          </p:cNvSpPr>
          <p:nvPr/>
        </p:nvSpPr>
        <p:spPr bwMode="auto">
          <a:xfrm>
            <a:off x="5797550" y="692150"/>
            <a:ext cx="0" cy="5761038"/>
          </a:xfrm>
          <a:prstGeom prst="line">
            <a:avLst/>
          </a:prstGeom>
          <a:noFill/>
          <a:ln w="38100">
            <a:solidFill>
              <a:srgbClr val="FF0000"/>
            </a:solidFill>
            <a:prstDash val="dash"/>
            <a:round/>
            <a:headEnd/>
            <a:tailEnd type="triangle" w="med" len="med"/>
          </a:ln>
        </p:spPr>
        <p:txBody>
          <a:bodyPr/>
          <a:lstStyle/>
          <a:p>
            <a:endParaRPr lang="pt-BR"/>
          </a:p>
        </p:txBody>
      </p:sp>
      <p:sp>
        <p:nvSpPr>
          <p:cNvPr id="161823" name="AutoShape 32"/>
          <p:cNvSpPr>
            <a:spLocks noChangeArrowheads="1"/>
          </p:cNvSpPr>
          <p:nvPr/>
        </p:nvSpPr>
        <p:spPr bwMode="auto">
          <a:xfrm>
            <a:off x="828675" y="1700213"/>
            <a:ext cx="3311525" cy="1655762"/>
          </a:xfrm>
          <a:prstGeom prst="cloudCallout">
            <a:avLst>
              <a:gd name="adj1" fmla="val -69704"/>
              <a:gd name="adj2" fmla="val -417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pt-BR" sz="3000" b="1"/>
              <a:t>SegmentoL2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817" name="CaixaDeTexto 8"/>
          <p:cNvSpPr txBox="1">
            <a:spLocks noChangeArrowheads="1"/>
          </p:cNvSpPr>
          <p:nvPr/>
        </p:nvSpPr>
        <p:spPr bwMode="auto">
          <a:xfrm>
            <a:off x="252413" y="115888"/>
            <a:ext cx="2376487" cy="466725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BR" sz="2400" b="1">
                <a:latin typeface="Calibri" pitchFamily="34" charset="0"/>
              </a:rPr>
              <a:t>Linha Principal</a:t>
            </a:r>
          </a:p>
        </p:txBody>
      </p:sp>
      <p:sp>
        <p:nvSpPr>
          <p:cNvPr id="162818" name="Espaço Reservado para Rodapé 4"/>
          <p:cNvSpPr txBox="1">
            <a:spLocks noGrp="1"/>
          </p:cNvSpPr>
          <p:nvPr/>
        </p:nvSpPr>
        <p:spPr bwMode="auto">
          <a:xfrm>
            <a:off x="6457950" y="0"/>
            <a:ext cx="7472363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/>
            <a:r>
              <a:rPr lang="pt-BR" sz="1200" b="1" u="sng">
                <a:solidFill>
                  <a:srgbClr val="898989"/>
                </a:solidFill>
                <a:latin typeface="Times New Roman" pitchFamily="18" charset="0"/>
              </a:rPr>
              <a:t>CCA039 - Irrigação e Drenagem. Tales Miler Soares - UFRB/CCAAB/NEAS</a:t>
            </a:r>
          </a:p>
        </p:txBody>
      </p:sp>
      <p:sp>
        <p:nvSpPr>
          <p:cNvPr id="162819" name="Espaço Reservado para Número de Slide 5"/>
          <p:cNvSpPr txBox="1">
            <a:spLocks noGrp="1"/>
          </p:cNvSpPr>
          <p:nvPr/>
        </p:nvSpPr>
        <p:spPr bwMode="auto">
          <a:xfrm>
            <a:off x="14023975" y="39688"/>
            <a:ext cx="738188" cy="3651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r"/>
            <a:r>
              <a:rPr lang="pt-BR" sz="1200" b="1">
                <a:solidFill>
                  <a:srgbClr val="898989"/>
                </a:solidFill>
                <a:latin typeface="Calibri" pitchFamily="34" charset="0"/>
              </a:rPr>
              <a:t>p.</a:t>
            </a:r>
            <a:fld id="{158FBB4E-6C45-437C-B453-60A0FC8C7891}" type="slidenum">
              <a:rPr lang="pt-BR" sz="1200" b="1">
                <a:solidFill>
                  <a:srgbClr val="898989"/>
                </a:solidFill>
                <a:latin typeface="Calibri" pitchFamily="34" charset="0"/>
              </a:rPr>
              <a:pPr algn="r"/>
              <a:t>22</a:t>
            </a:fld>
            <a:endParaRPr lang="pt-BR" sz="1200" b="1">
              <a:solidFill>
                <a:srgbClr val="898989"/>
              </a:solidFill>
              <a:latin typeface="Calibri" pitchFamily="34" charset="0"/>
            </a:endParaRPr>
          </a:p>
        </p:txBody>
      </p:sp>
      <p:sp>
        <p:nvSpPr>
          <p:cNvPr id="162820" name="AutoShape 5"/>
          <p:cNvSpPr>
            <a:spLocks noChangeArrowheads="1"/>
          </p:cNvSpPr>
          <p:nvPr/>
        </p:nvSpPr>
        <p:spPr bwMode="auto">
          <a:xfrm>
            <a:off x="1765300" y="2276475"/>
            <a:ext cx="5040313" cy="792163"/>
          </a:xfrm>
          <a:prstGeom prst="roundRect">
            <a:avLst>
              <a:gd name="adj" fmla="val 16667"/>
            </a:avLst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162821" name="AutoShape 6"/>
          <p:cNvSpPr>
            <a:spLocks noChangeArrowheads="1"/>
          </p:cNvSpPr>
          <p:nvPr/>
        </p:nvSpPr>
        <p:spPr bwMode="auto">
          <a:xfrm>
            <a:off x="6661150" y="2492375"/>
            <a:ext cx="7345363" cy="360363"/>
          </a:xfrm>
          <a:prstGeom prst="roundRect">
            <a:avLst>
              <a:gd name="adj" fmla="val 16667"/>
            </a:avLst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162822" name="Line 7"/>
          <p:cNvSpPr>
            <a:spLocks noChangeShapeType="1"/>
          </p:cNvSpPr>
          <p:nvPr/>
        </p:nvSpPr>
        <p:spPr bwMode="auto">
          <a:xfrm flipH="1" flipV="1">
            <a:off x="612775" y="692150"/>
            <a:ext cx="0" cy="115093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pt-BR"/>
          </a:p>
        </p:txBody>
      </p:sp>
      <p:sp>
        <p:nvSpPr>
          <p:cNvPr id="162823" name="CaixaDeTexto 8"/>
          <p:cNvSpPr txBox="1">
            <a:spLocks noChangeArrowheads="1"/>
          </p:cNvSpPr>
          <p:nvPr/>
        </p:nvSpPr>
        <p:spPr bwMode="auto">
          <a:xfrm>
            <a:off x="2484438" y="3355975"/>
            <a:ext cx="4392612" cy="466725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BR" sz="2400" b="1">
                <a:latin typeface="Calibri" pitchFamily="34" charset="0"/>
              </a:rPr>
              <a:t>L1, D1</a:t>
            </a:r>
          </a:p>
        </p:txBody>
      </p:sp>
      <p:sp>
        <p:nvSpPr>
          <p:cNvPr id="162824" name="CaixaDeTexto 8"/>
          <p:cNvSpPr txBox="1">
            <a:spLocks noChangeArrowheads="1"/>
          </p:cNvSpPr>
          <p:nvPr/>
        </p:nvSpPr>
        <p:spPr bwMode="auto">
          <a:xfrm>
            <a:off x="9324975" y="3355975"/>
            <a:ext cx="4392613" cy="466725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BR" sz="2400" b="1">
                <a:latin typeface="Calibri" pitchFamily="34" charset="0"/>
              </a:rPr>
              <a:t>L2, D2</a:t>
            </a:r>
          </a:p>
        </p:txBody>
      </p:sp>
      <p:sp>
        <p:nvSpPr>
          <p:cNvPr id="162825" name="Line 11"/>
          <p:cNvSpPr>
            <a:spLocks noChangeShapeType="1"/>
          </p:cNvSpPr>
          <p:nvPr/>
        </p:nvSpPr>
        <p:spPr bwMode="auto">
          <a:xfrm flipV="1">
            <a:off x="3492500" y="1411288"/>
            <a:ext cx="0" cy="1152525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oval" w="med" len="med"/>
          </a:ln>
        </p:spPr>
        <p:txBody>
          <a:bodyPr/>
          <a:lstStyle/>
          <a:p>
            <a:endParaRPr lang="pt-BR"/>
          </a:p>
        </p:txBody>
      </p:sp>
      <p:sp>
        <p:nvSpPr>
          <p:cNvPr id="162826" name="Line 12"/>
          <p:cNvSpPr>
            <a:spLocks noChangeShapeType="1"/>
          </p:cNvSpPr>
          <p:nvPr/>
        </p:nvSpPr>
        <p:spPr bwMode="auto">
          <a:xfrm flipV="1">
            <a:off x="2628900" y="1411288"/>
            <a:ext cx="0" cy="1152525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oval" w="med" len="med"/>
          </a:ln>
        </p:spPr>
        <p:txBody>
          <a:bodyPr/>
          <a:lstStyle/>
          <a:p>
            <a:endParaRPr lang="pt-BR"/>
          </a:p>
        </p:txBody>
      </p:sp>
      <p:sp>
        <p:nvSpPr>
          <p:cNvPr id="162827" name="Line 13"/>
          <p:cNvSpPr>
            <a:spLocks noChangeShapeType="1"/>
          </p:cNvSpPr>
          <p:nvPr/>
        </p:nvSpPr>
        <p:spPr bwMode="auto">
          <a:xfrm flipV="1">
            <a:off x="4356100" y="1411288"/>
            <a:ext cx="0" cy="1152525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oval" w="med" len="med"/>
          </a:ln>
        </p:spPr>
        <p:txBody>
          <a:bodyPr/>
          <a:lstStyle/>
          <a:p>
            <a:endParaRPr lang="pt-BR"/>
          </a:p>
        </p:txBody>
      </p:sp>
      <p:sp>
        <p:nvSpPr>
          <p:cNvPr id="162828" name="Line 14"/>
          <p:cNvSpPr>
            <a:spLocks noChangeShapeType="1"/>
          </p:cNvSpPr>
          <p:nvPr/>
        </p:nvSpPr>
        <p:spPr bwMode="auto">
          <a:xfrm flipV="1">
            <a:off x="5221288" y="1411288"/>
            <a:ext cx="0" cy="1152525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oval" w="med" len="med"/>
          </a:ln>
        </p:spPr>
        <p:txBody>
          <a:bodyPr/>
          <a:lstStyle/>
          <a:p>
            <a:endParaRPr lang="pt-BR"/>
          </a:p>
        </p:txBody>
      </p:sp>
      <p:sp>
        <p:nvSpPr>
          <p:cNvPr id="162829" name="Line 15"/>
          <p:cNvSpPr>
            <a:spLocks noChangeShapeType="1"/>
          </p:cNvSpPr>
          <p:nvPr/>
        </p:nvSpPr>
        <p:spPr bwMode="auto">
          <a:xfrm flipV="1">
            <a:off x="6084888" y="1411288"/>
            <a:ext cx="0" cy="1152525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oval" w="med" len="med"/>
          </a:ln>
        </p:spPr>
        <p:txBody>
          <a:bodyPr/>
          <a:lstStyle/>
          <a:p>
            <a:endParaRPr lang="pt-BR"/>
          </a:p>
        </p:txBody>
      </p:sp>
      <p:sp>
        <p:nvSpPr>
          <p:cNvPr id="162830" name="Line 16"/>
          <p:cNvSpPr>
            <a:spLocks noChangeShapeType="1"/>
          </p:cNvSpPr>
          <p:nvPr/>
        </p:nvSpPr>
        <p:spPr bwMode="auto">
          <a:xfrm flipV="1">
            <a:off x="6948488" y="1411288"/>
            <a:ext cx="0" cy="1152525"/>
          </a:xfrm>
          <a:prstGeom prst="line">
            <a:avLst/>
          </a:prstGeom>
          <a:noFill/>
          <a:ln w="50800">
            <a:solidFill>
              <a:srgbClr val="FF0000"/>
            </a:solidFill>
            <a:round/>
            <a:headEnd/>
            <a:tailEnd type="oval" w="med" len="med"/>
          </a:ln>
        </p:spPr>
        <p:txBody>
          <a:bodyPr/>
          <a:lstStyle/>
          <a:p>
            <a:endParaRPr lang="pt-BR"/>
          </a:p>
        </p:txBody>
      </p:sp>
      <p:sp>
        <p:nvSpPr>
          <p:cNvPr id="162831" name="Line 17"/>
          <p:cNvSpPr>
            <a:spLocks noChangeShapeType="1"/>
          </p:cNvSpPr>
          <p:nvPr/>
        </p:nvSpPr>
        <p:spPr bwMode="auto">
          <a:xfrm flipV="1">
            <a:off x="7812088" y="1411288"/>
            <a:ext cx="0" cy="1152525"/>
          </a:xfrm>
          <a:prstGeom prst="line">
            <a:avLst/>
          </a:prstGeom>
          <a:noFill/>
          <a:ln w="50800">
            <a:solidFill>
              <a:srgbClr val="FF0000"/>
            </a:solidFill>
            <a:round/>
            <a:headEnd/>
            <a:tailEnd type="oval" w="med" len="med"/>
          </a:ln>
        </p:spPr>
        <p:txBody>
          <a:bodyPr/>
          <a:lstStyle/>
          <a:p>
            <a:endParaRPr lang="pt-BR"/>
          </a:p>
        </p:txBody>
      </p:sp>
      <p:sp>
        <p:nvSpPr>
          <p:cNvPr id="162832" name="Line 18"/>
          <p:cNvSpPr>
            <a:spLocks noChangeShapeType="1"/>
          </p:cNvSpPr>
          <p:nvPr/>
        </p:nvSpPr>
        <p:spPr bwMode="auto">
          <a:xfrm flipV="1">
            <a:off x="8677275" y="1411288"/>
            <a:ext cx="0" cy="1152525"/>
          </a:xfrm>
          <a:prstGeom prst="line">
            <a:avLst/>
          </a:prstGeom>
          <a:noFill/>
          <a:ln w="50800">
            <a:solidFill>
              <a:srgbClr val="FF0000"/>
            </a:solidFill>
            <a:round/>
            <a:headEnd/>
            <a:tailEnd type="oval" w="med" len="med"/>
          </a:ln>
        </p:spPr>
        <p:txBody>
          <a:bodyPr/>
          <a:lstStyle/>
          <a:p>
            <a:endParaRPr lang="pt-BR"/>
          </a:p>
        </p:txBody>
      </p:sp>
      <p:sp>
        <p:nvSpPr>
          <p:cNvPr id="162833" name="Line 19"/>
          <p:cNvSpPr>
            <a:spLocks noChangeShapeType="1"/>
          </p:cNvSpPr>
          <p:nvPr/>
        </p:nvSpPr>
        <p:spPr bwMode="auto">
          <a:xfrm flipV="1">
            <a:off x="9540875" y="1411288"/>
            <a:ext cx="0" cy="1152525"/>
          </a:xfrm>
          <a:prstGeom prst="line">
            <a:avLst/>
          </a:prstGeom>
          <a:noFill/>
          <a:ln w="50800">
            <a:solidFill>
              <a:srgbClr val="FF0000"/>
            </a:solidFill>
            <a:round/>
            <a:headEnd/>
            <a:tailEnd type="oval" w="med" len="med"/>
          </a:ln>
        </p:spPr>
        <p:txBody>
          <a:bodyPr/>
          <a:lstStyle/>
          <a:p>
            <a:endParaRPr lang="pt-BR"/>
          </a:p>
        </p:txBody>
      </p:sp>
      <p:sp>
        <p:nvSpPr>
          <p:cNvPr id="162834" name="Line 20"/>
          <p:cNvSpPr>
            <a:spLocks noChangeShapeType="1"/>
          </p:cNvSpPr>
          <p:nvPr/>
        </p:nvSpPr>
        <p:spPr bwMode="auto">
          <a:xfrm flipV="1">
            <a:off x="10406063" y="1411288"/>
            <a:ext cx="0" cy="1152525"/>
          </a:xfrm>
          <a:prstGeom prst="line">
            <a:avLst/>
          </a:prstGeom>
          <a:noFill/>
          <a:ln w="50800">
            <a:solidFill>
              <a:srgbClr val="FF0000"/>
            </a:solidFill>
            <a:round/>
            <a:headEnd/>
            <a:tailEnd type="oval" w="med" len="med"/>
          </a:ln>
        </p:spPr>
        <p:txBody>
          <a:bodyPr/>
          <a:lstStyle/>
          <a:p>
            <a:endParaRPr lang="pt-BR"/>
          </a:p>
        </p:txBody>
      </p:sp>
      <p:sp>
        <p:nvSpPr>
          <p:cNvPr id="162835" name="Line 21"/>
          <p:cNvSpPr>
            <a:spLocks noChangeShapeType="1"/>
          </p:cNvSpPr>
          <p:nvPr/>
        </p:nvSpPr>
        <p:spPr bwMode="auto">
          <a:xfrm flipV="1">
            <a:off x="11269663" y="1411288"/>
            <a:ext cx="0" cy="1152525"/>
          </a:xfrm>
          <a:prstGeom prst="line">
            <a:avLst/>
          </a:prstGeom>
          <a:noFill/>
          <a:ln w="50800">
            <a:solidFill>
              <a:srgbClr val="FF0000"/>
            </a:solidFill>
            <a:round/>
            <a:headEnd/>
            <a:tailEnd type="oval" w="med" len="med"/>
          </a:ln>
        </p:spPr>
        <p:txBody>
          <a:bodyPr/>
          <a:lstStyle/>
          <a:p>
            <a:endParaRPr lang="pt-BR"/>
          </a:p>
        </p:txBody>
      </p:sp>
      <p:sp>
        <p:nvSpPr>
          <p:cNvPr id="162836" name="Line 22"/>
          <p:cNvSpPr>
            <a:spLocks noChangeShapeType="1"/>
          </p:cNvSpPr>
          <p:nvPr/>
        </p:nvSpPr>
        <p:spPr bwMode="auto">
          <a:xfrm flipV="1">
            <a:off x="12134850" y="1411288"/>
            <a:ext cx="0" cy="1152525"/>
          </a:xfrm>
          <a:prstGeom prst="line">
            <a:avLst/>
          </a:prstGeom>
          <a:noFill/>
          <a:ln w="50800">
            <a:solidFill>
              <a:srgbClr val="FF0000"/>
            </a:solidFill>
            <a:round/>
            <a:headEnd/>
            <a:tailEnd type="oval" w="med" len="med"/>
          </a:ln>
        </p:spPr>
        <p:txBody>
          <a:bodyPr/>
          <a:lstStyle/>
          <a:p>
            <a:endParaRPr lang="pt-BR"/>
          </a:p>
        </p:txBody>
      </p:sp>
      <p:sp>
        <p:nvSpPr>
          <p:cNvPr id="162837" name="Line 23"/>
          <p:cNvSpPr>
            <a:spLocks noChangeShapeType="1"/>
          </p:cNvSpPr>
          <p:nvPr/>
        </p:nvSpPr>
        <p:spPr bwMode="auto">
          <a:xfrm flipV="1">
            <a:off x="12998450" y="1411288"/>
            <a:ext cx="0" cy="1152525"/>
          </a:xfrm>
          <a:prstGeom prst="line">
            <a:avLst/>
          </a:prstGeom>
          <a:noFill/>
          <a:ln w="50800">
            <a:solidFill>
              <a:srgbClr val="FF0000"/>
            </a:solidFill>
            <a:round/>
            <a:headEnd/>
            <a:tailEnd type="oval" w="med" len="med"/>
          </a:ln>
        </p:spPr>
        <p:txBody>
          <a:bodyPr/>
          <a:lstStyle/>
          <a:p>
            <a:endParaRPr lang="pt-BR"/>
          </a:p>
        </p:txBody>
      </p:sp>
      <p:sp>
        <p:nvSpPr>
          <p:cNvPr id="162838" name="Line 24"/>
          <p:cNvSpPr>
            <a:spLocks noChangeShapeType="1"/>
          </p:cNvSpPr>
          <p:nvPr/>
        </p:nvSpPr>
        <p:spPr bwMode="auto">
          <a:xfrm flipV="1">
            <a:off x="13862050" y="1411288"/>
            <a:ext cx="0" cy="1152525"/>
          </a:xfrm>
          <a:prstGeom prst="line">
            <a:avLst/>
          </a:prstGeom>
          <a:noFill/>
          <a:ln w="50800">
            <a:solidFill>
              <a:srgbClr val="FF0000"/>
            </a:solidFill>
            <a:round/>
            <a:headEnd/>
            <a:tailEnd type="oval" w="med" len="med"/>
          </a:ln>
        </p:spPr>
        <p:txBody>
          <a:bodyPr/>
          <a:lstStyle/>
          <a:p>
            <a:endParaRPr lang="pt-BR"/>
          </a:p>
        </p:txBody>
      </p:sp>
      <p:sp>
        <p:nvSpPr>
          <p:cNvPr id="162839" name="Oval 25"/>
          <p:cNvSpPr>
            <a:spLocks noChangeArrowheads="1"/>
          </p:cNvSpPr>
          <p:nvPr/>
        </p:nvSpPr>
        <p:spPr bwMode="auto">
          <a:xfrm>
            <a:off x="182563" y="1841500"/>
            <a:ext cx="1798637" cy="1587500"/>
          </a:xfrm>
          <a:prstGeom prst="ellipse">
            <a:avLst/>
          </a:prstGeom>
          <a:solidFill>
            <a:srgbClr val="FFFF99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162840" name="CaixaDeTexto 8"/>
          <p:cNvSpPr txBox="1">
            <a:spLocks noChangeArrowheads="1"/>
          </p:cNvSpPr>
          <p:nvPr/>
        </p:nvSpPr>
        <p:spPr bwMode="auto">
          <a:xfrm>
            <a:off x="109538" y="4076700"/>
            <a:ext cx="14400212" cy="2657475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pt-BR" sz="2400" b="1">
                <a:latin typeface="Calibri" pitchFamily="34" charset="0"/>
              </a:rPr>
              <a:t>Quando focamos em L1, observamos que não temos aquele padrão para o uso direto do F de Christiansen.</a:t>
            </a:r>
          </a:p>
          <a:p>
            <a:pPr algn="just"/>
            <a:endParaRPr lang="pt-BR" sz="2400" b="1">
              <a:latin typeface="Calibri" pitchFamily="34" charset="0"/>
            </a:endParaRPr>
          </a:p>
          <a:p>
            <a:pPr algn="just"/>
            <a:r>
              <a:rPr lang="pt-BR" sz="2400" b="1">
                <a:solidFill>
                  <a:srgbClr val="FB4911"/>
                </a:solidFill>
                <a:latin typeface="Calibri" pitchFamily="34" charset="0"/>
              </a:rPr>
              <a:t>Já em L2, temos o padrão: a vazão decresce (de QLL = 9 x qA) até a vazão de uma única saída (qA).</a:t>
            </a:r>
          </a:p>
          <a:p>
            <a:pPr algn="just"/>
            <a:endParaRPr lang="pt-BR" sz="2400" b="1">
              <a:solidFill>
                <a:srgbClr val="FB4911"/>
              </a:solidFill>
              <a:latin typeface="Calibri" pitchFamily="34" charset="0"/>
            </a:endParaRPr>
          </a:p>
          <a:p>
            <a:pPr algn="just"/>
            <a:endParaRPr lang="pt-BR" sz="2400" b="1">
              <a:latin typeface="Calibri" pitchFamily="34" charset="0"/>
            </a:endParaRPr>
          </a:p>
          <a:p>
            <a:pPr algn="just"/>
            <a:r>
              <a:rPr lang="pt-BR" sz="2400" b="1">
                <a:latin typeface="Calibri" pitchFamily="34" charset="0"/>
              </a:rPr>
              <a:t>Conclusão: L2 não é problema para encontrarmos Hf real observada, mas L1 precisa de algum artifício para acharmos sua Hf Real observada.</a:t>
            </a:r>
          </a:p>
        </p:txBody>
      </p:sp>
      <p:sp>
        <p:nvSpPr>
          <p:cNvPr id="162841" name="Line 27"/>
          <p:cNvSpPr>
            <a:spLocks noChangeShapeType="1"/>
          </p:cNvSpPr>
          <p:nvPr/>
        </p:nvSpPr>
        <p:spPr bwMode="auto">
          <a:xfrm>
            <a:off x="0" y="5734050"/>
            <a:ext cx="147621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412" name="CaixaDeTexto 8"/>
          <p:cNvSpPr txBox="1">
            <a:spLocks noChangeArrowheads="1"/>
          </p:cNvSpPr>
          <p:nvPr/>
        </p:nvSpPr>
        <p:spPr bwMode="auto">
          <a:xfrm>
            <a:off x="252413" y="115888"/>
            <a:ext cx="2376487" cy="466725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BR" sz="2400" b="1">
                <a:latin typeface="Calibri" pitchFamily="34" charset="0"/>
              </a:rPr>
              <a:t>Linha Principal</a:t>
            </a:r>
          </a:p>
        </p:txBody>
      </p:sp>
      <p:sp>
        <p:nvSpPr>
          <p:cNvPr id="144413" name="Espaço Reservado para Rodapé 4"/>
          <p:cNvSpPr txBox="1">
            <a:spLocks noGrp="1"/>
          </p:cNvSpPr>
          <p:nvPr/>
        </p:nvSpPr>
        <p:spPr bwMode="auto">
          <a:xfrm>
            <a:off x="6457950" y="0"/>
            <a:ext cx="7472363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/>
            <a:r>
              <a:rPr lang="pt-BR" sz="1200" b="1" u="sng">
                <a:solidFill>
                  <a:srgbClr val="898989"/>
                </a:solidFill>
                <a:latin typeface="Times New Roman" pitchFamily="18" charset="0"/>
              </a:rPr>
              <a:t>CCA039 - Irrigação e Drenagem. Tales Miler Soares - UFRB/CCAAB/NEAS</a:t>
            </a:r>
          </a:p>
        </p:txBody>
      </p:sp>
      <p:sp>
        <p:nvSpPr>
          <p:cNvPr id="144414" name="Espaço Reservado para Número de Slide 5"/>
          <p:cNvSpPr txBox="1">
            <a:spLocks noGrp="1"/>
          </p:cNvSpPr>
          <p:nvPr/>
        </p:nvSpPr>
        <p:spPr bwMode="auto">
          <a:xfrm>
            <a:off x="14023975" y="39688"/>
            <a:ext cx="738188" cy="3651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r"/>
            <a:r>
              <a:rPr lang="pt-BR" sz="1200" b="1">
                <a:solidFill>
                  <a:srgbClr val="898989"/>
                </a:solidFill>
                <a:latin typeface="Calibri" pitchFamily="34" charset="0"/>
              </a:rPr>
              <a:t>p.</a:t>
            </a:r>
            <a:fld id="{7BBCE15E-5D99-4A7A-BF89-35EDFE6BDDF6}" type="slidenum">
              <a:rPr lang="pt-BR" sz="1200" b="1">
                <a:solidFill>
                  <a:srgbClr val="898989"/>
                </a:solidFill>
                <a:latin typeface="Calibri" pitchFamily="34" charset="0"/>
              </a:rPr>
              <a:pPr algn="r"/>
              <a:t>23</a:t>
            </a:fld>
            <a:endParaRPr lang="pt-BR" sz="1200" b="1">
              <a:solidFill>
                <a:srgbClr val="898989"/>
              </a:solidFill>
              <a:latin typeface="Calibri" pitchFamily="34" charset="0"/>
            </a:endParaRPr>
          </a:p>
        </p:txBody>
      </p:sp>
      <p:sp>
        <p:nvSpPr>
          <p:cNvPr id="144415" name="AutoShape 5"/>
          <p:cNvSpPr>
            <a:spLocks noChangeArrowheads="1"/>
          </p:cNvSpPr>
          <p:nvPr/>
        </p:nvSpPr>
        <p:spPr bwMode="auto">
          <a:xfrm>
            <a:off x="1765300" y="2276475"/>
            <a:ext cx="5040313" cy="792163"/>
          </a:xfrm>
          <a:prstGeom prst="roundRect">
            <a:avLst>
              <a:gd name="adj" fmla="val 16667"/>
            </a:avLst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144416" name="AutoShape 6"/>
          <p:cNvSpPr>
            <a:spLocks noChangeArrowheads="1"/>
          </p:cNvSpPr>
          <p:nvPr/>
        </p:nvSpPr>
        <p:spPr bwMode="auto">
          <a:xfrm>
            <a:off x="6661150" y="2492375"/>
            <a:ext cx="7345363" cy="360363"/>
          </a:xfrm>
          <a:prstGeom prst="roundRect">
            <a:avLst>
              <a:gd name="adj" fmla="val 16667"/>
            </a:avLst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144417" name="Line 7"/>
          <p:cNvSpPr>
            <a:spLocks noChangeShapeType="1"/>
          </p:cNvSpPr>
          <p:nvPr/>
        </p:nvSpPr>
        <p:spPr bwMode="auto">
          <a:xfrm flipH="1" flipV="1">
            <a:off x="612775" y="692150"/>
            <a:ext cx="0" cy="115093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pt-BR"/>
          </a:p>
        </p:txBody>
      </p:sp>
      <p:sp>
        <p:nvSpPr>
          <p:cNvPr id="144418" name="CaixaDeTexto 8"/>
          <p:cNvSpPr txBox="1">
            <a:spLocks noChangeArrowheads="1"/>
          </p:cNvSpPr>
          <p:nvPr/>
        </p:nvSpPr>
        <p:spPr bwMode="auto">
          <a:xfrm>
            <a:off x="2484438" y="3355975"/>
            <a:ext cx="4392612" cy="466725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BR" sz="2400" b="1">
                <a:latin typeface="Calibri" pitchFamily="34" charset="0"/>
              </a:rPr>
              <a:t>L1, D1</a:t>
            </a:r>
          </a:p>
        </p:txBody>
      </p:sp>
      <p:sp>
        <p:nvSpPr>
          <p:cNvPr id="144419" name="CaixaDeTexto 8"/>
          <p:cNvSpPr txBox="1">
            <a:spLocks noChangeArrowheads="1"/>
          </p:cNvSpPr>
          <p:nvPr/>
        </p:nvSpPr>
        <p:spPr bwMode="auto">
          <a:xfrm>
            <a:off x="9324975" y="3355975"/>
            <a:ext cx="4392613" cy="466725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BR" sz="2400" b="1">
                <a:latin typeface="Calibri" pitchFamily="34" charset="0"/>
              </a:rPr>
              <a:t>L2, D2</a:t>
            </a:r>
          </a:p>
        </p:txBody>
      </p:sp>
      <p:sp>
        <p:nvSpPr>
          <p:cNvPr id="144420" name="Line 10"/>
          <p:cNvSpPr>
            <a:spLocks noChangeShapeType="1"/>
          </p:cNvSpPr>
          <p:nvPr/>
        </p:nvSpPr>
        <p:spPr bwMode="auto">
          <a:xfrm flipV="1">
            <a:off x="3492500" y="1411288"/>
            <a:ext cx="0" cy="1152525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oval" w="med" len="med"/>
          </a:ln>
        </p:spPr>
        <p:txBody>
          <a:bodyPr/>
          <a:lstStyle/>
          <a:p>
            <a:endParaRPr lang="pt-BR"/>
          </a:p>
        </p:txBody>
      </p:sp>
      <p:sp>
        <p:nvSpPr>
          <p:cNvPr id="144421" name="Line 11"/>
          <p:cNvSpPr>
            <a:spLocks noChangeShapeType="1"/>
          </p:cNvSpPr>
          <p:nvPr/>
        </p:nvSpPr>
        <p:spPr bwMode="auto">
          <a:xfrm flipV="1">
            <a:off x="2628900" y="1411288"/>
            <a:ext cx="0" cy="1152525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oval" w="med" len="med"/>
          </a:ln>
        </p:spPr>
        <p:txBody>
          <a:bodyPr/>
          <a:lstStyle/>
          <a:p>
            <a:endParaRPr lang="pt-BR"/>
          </a:p>
        </p:txBody>
      </p:sp>
      <p:sp>
        <p:nvSpPr>
          <p:cNvPr id="144422" name="Line 12"/>
          <p:cNvSpPr>
            <a:spLocks noChangeShapeType="1"/>
          </p:cNvSpPr>
          <p:nvPr/>
        </p:nvSpPr>
        <p:spPr bwMode="auto">
          <a:xfrm flipV="1">
            <a:off x="4356100" y="1411288"/>
            <a:ext cx="0" cy="1152525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oval" w="med" len="med"/>
          </a:ln>
        </p:spPr>
        <p:txBody>
          <a:bodyPr/>
          <a:lstStyle/>
          <a:p>
            <a:endParaRPr lang="pt-BR"/>
          </a:p>
        </p:txBody>
      </p:sp>
      <p:sp>
        <p:nvSpPr>
          <p:cNvPr id="144423" name="Line 13"/>
          <p:cNvSpPr>
            <a:spLocks noChangeShapeType="1"/>
          </p:cNvSpPr>
          <p:nvPr/>
        </p:nvSpPr>
        <p:spPr bwMode="auto">
          <a:xfrm flipV="1">
            <a:off x="5221288" y="1411288"/>
            <a:ext cx="0" cy="1152525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oval" w="med" len="med"/>
          </a:ln>
        </p:spPr>
        <p:txBody>
          <a:bodyPr/>
          <a:lstStyle/>
          <a:p>
            <a:endParaRPr lang="pt-BR"/>
          </a:p>
        </p:txBody>
      </p:sp>
      <p:sp>
        <p:nvSpPr>
          <p:cNvPr id="144424" name="Line 14"/>
          <p:cNvSpPr>
            <a:spLocks noChangeShapeType="1"/>
          </p:cNvSpPr>
          <p:nvPr/>
        </p:nvSpPr>
        <p:spPr bwMode="auto">
          <a:xfrm flipV="1">
            <a:off x="6084888" y="1411288"/>
            <a:ext cx="0" cy="1152525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oval" w="med" len="med"/>
          </a:ln>
        </p:spPr>
        <p:txBody>
          <a:bodyPr/>
          <a:lstStyle/>
          <a:p>
            <a:endParaRPr lang="pt-BR"/>
          </a:p>
        </p:txBody>
      </p:sp>
      <p:sp>
        <p:nvSpPr>
          <p:cNvPr id="144425" name="Line 15"/>
          <p:cNvSpPr>
            <a:spLocks noChangeShapeType="1"/>
          </p:cNvSpPr>
          <p:nvPr/>
        </p:nvSpPr>
        <p:spPr bwMode="auto">
          <a:xfrm flipV="1">
            <a:off x="6948488" y="1411288"/>
            <a:ext cx="0" cy="1152525"/>
          </a:xfrm>
          <a:prstGeom prst="line">
            <a:avLst/>
          </a:prstGeom>
          <a:noFill/>
          <a:ln w="50800">
            <a:solidFill>
              <a:srgbClr val="FF0000"/>
            </a:solidFill>
            <a:round/>
            <a:headEnd/>
            <a:tailEnd type="oval" w="med" len="med"/>
          </a:ln>
        </p:spPr>
        <p:txBody>
          <a:bodyPr/>
          <a:lstStyle/>
          <a:p>
            <a:endParaRPr lang="pt-BR"/>
          </a:p>
        </p:txBody>
      </p:sp>
      <p:sp>
        <p:nvSpPr>
          <p:cNvPr id="144426" name="Line 16"/>
          <p:cNvSpPr>
            <a:spLocks noChangeShapeType="1"/>
          </p:cNvSpPr>
          <p:nvPr/>
        </p:nvSpPr>
        <p:spPr bwMode="auto">
          <a:xfrm flipV="1">
            <a:off x="7812088" y="1411288"/>
            <a:ext cx="0" cy="1152525"/>
          </a:xfrm>
          <a:prstGeom prst="line">
            <a:avLst/>
          </a:prstGeom>
          <a:noFill/>
          <a:ln w="50800">
            <a:solidFill>
              <a:srgbClr val="FF0000"/>
            </a:solidFill>
            <a:round/>
            <a:headEnd/>
            <a:tailEnd type="oval" w="med" len="med"/>
          </a:ln>
        </p:spPr>
        <p:txBody>
          <a:bodyPr/>
          <a:lstStyle/>
          <a:p>
            <a:endParaRPr lang="pt-BR"/>
          </a:p>
        </p:txBody>
      </p:sp>
      <p:sp>
        <p:nvSpPr>
          <p:cNvPr id="144427" name="Line 17"/>
          <p:cNvSpPr>
            <a:spLocks noChangeShapeType="1"/>
          </p:cNvSpPr>
          <p:nvPr/>
        </p:nvSpPr>
        <p:spPr bwMode="auto">
          <a:xfrm flipV="1">
            <a:off x="8677275" y="1411288"/>
            <a:ext cx="0" cy="1152525"/>
          </a:xfrm>
          <a:prstGeom prst="line">
            <a:avLst/>
          </a:prstGeom>
          <a:noFill/>
          <a:ln w="50800">
            <a:solidFill>
              <a:srgbClr val="FF0000"/>
            </a:solidFill>
            <a:round/>
            <a:headEnd/>
            <a:tailEnd type="oval" w="med" len="med"/>
          </a:ln>
        </p:spPr>
        <p:txBody>
          <a:bodyPr/>
          <a:lstStyle/>
          <a:p>
            <a:endParaRPr lang="pt-BR"/>
          </a:p>
        </p:txBody>
      </p:sp>
      <p:sp>
        <p:nvSpPr>
          <p:cNvPr id="144428" name="Line 18"/>
          <p:cNvSpPr>
            <a:spLocks noChangeShapeType="1"/>
          </p:cNvSpPr>
          <p:nvPr/>
        </p:nvSpPr>
        <p:spPr bwMode="auto">
          <a:xfrm flipV="1">
            <a:off x="9540875" y="1411288"/>
            <a:ext cx="0" cy="1152525"/>
          </a:xfrm>
          <a:prstGeom prst="line">
            <a:avLst/>
          </a:prstGeom>
          <a:noFill/>
          <a:ln w="50800">
            <a:solidFill>
              <a:srgbClr val="FF0000"/>
            </a:solidFill>
            <a:round/>
            <a:headEnd/>
            <a:tailEnd type="oval" w="med" len="med"/>
          </a:ln>
        </p:spPr>
        <p:txBody>
          <a:bodyPr/>
          <a:lstStyle/>
          <a:p>
            <a:endParaRPr lang="pt-BR"/>
          </a:p>
        </p:txBody>
      </p:sp>
      <p:sp>
        <p:nvSpPr>
          <p:cNvPr id="144429" name="Line 19"/>
          <p:cNvSpPr>
            <a:spLocks noChangeShapeType="1"/>
          </p:cNvSpPr>
          <p:nvPr/>
        </p:nvSpPr>
        <p:spPr bwMode="auto">
          <a:xfrm flipV="1">
            <a:off x="10406063" y="1411288"/>
            <a:ext cx="0" cy="1152525"/>
          </a:xfrm>
          <a:prstGeom prst="line">
            <a:avLst/>
          </a:prstGeom>
          <a:noFill/>
          <a:ln w="50800">
            <a:solidFill>
              <a:srgbClr val="FF0000"/>
            </a:solidFill>
            <a:round/>
            <a:headEnd/>
            <a:tailEnd type="oval" w="med" len="med"/>
          </a:ln>
        </p:spPr>
        <p:txBody>
          <a:bodyPr/>
          <a:lstStyle/>
          <a:p>
            <a:endParaRPr lang="pt-BR"/>
          </a:p>
        </p:txBody>
      </p:sp>
      <p:sp>
        <p:nvSpPr>
          <p:cNvPr id="144430" name="Line 20"/>
          <p:cNvSpPr>
            <a:spLocks noChangeShapeType="1"/>
          </p:cNvSpPr>
          <p:nvPr/>
        </p:nvSpPr>
        <p:spPr bwMode="auto">
          <a:xfrm flipV="1">
            <a:off x="11269663" y="1411288"/>
            <a:ext cx="0" cy="1152525"/>
          </a:xfrm>
          <a:prstGeom prst="line">
            <a:avLst/>
          </a:prstGeom>
          <a:noFill/>
          <a:ln w="50800">
            <a:solidFill>
              <a:srgbClr val="FF0000"/>
            </a:solidFill>
            <a:round/>
            <a:headEnd/>
            <a:tailEnd type="oval" w="med" len="med"/>
          </a:ln>
        </p:spPr>
        <p:txBody>
          <a:bodyPr/>
          <a:lstStyle/>
          <a:p>
            <a:endParaRPr lang="pt-BR"/>
          </a:p>
        </p:txBody>
      </p:sp>
      <p:sp>
        <p:nvSpPr>
          <p:cNvPr id="144431" name="Line 21"/>
          <p:cNvSpPr>
            <a:spLocks noChangeShapeType="1"/>
          </p:cNvSpPr>
          <p:nvPr/>
        </p:nvSpPr>
        <p:spPr bwMode="auto">
          <a:xfrm flipV="1">
            <a:off x="12134850" y="1411288"/>
            <a:ext cx="0" cy="1152525"/>
          </a:xfrm>
          <a:prstGeom prst="line">
            <a:avLst/>
          </a:prstGeom>
          <a:noFill/>
          <a:ln w="50800">
            <a:solidFill>
              <a:srgbClr val="FF0000"/>
            </a:solidFill>
            <a:round/>
            <a:headEnd/>
            <a:tailEnd type="oval" w="med" len="med"/>
          </a:ln>
        </p:spPr>
        <p:txBody>
          <a:bodyPr/>
          <a:lstStyle/>
          <a:p>
            <a:endParaRPr lang="pt-BR"/>
          </a:p>
        </p:txBody>
      </p:sp>
      <p:sp>
        <p:nvSpPr>
          <p:cNvPr id="144432" name="Line 22"/>
          <p:cNvSpPr>
            <a:spLocks noChangeShapeType="1"/>
          </p:cNvSpPr>
          <p:nvPr/>
        </p:nvSpPr>
        <p:spPr bwMode="auto">
          <a:xfrm flipV="1">
            <a:off x="12998450" y="1411288"/>
            <a:ext cx="0" cy="1152525"/>
          </a:xfrm>
          <a:prstGeom prst="line">
            <a:avLst/>
          </a:prstGeom>
          <a:noFill/>
          <a:ln w="50800">
            <a:solidFill>
              <a:srgbClr val="FF0000"/>
            </a:solidFill>
            <a:round/>
            <a:headEnd/>
            <a:tailEnd type="oval" w="med" len="med"/>
          </a:ln>
        </p:spPr>
        <p:txBody>
          <a:bodyPr/>
          <a:lstStyle/>
          <a:p>
            <a:endParaRPr lang="pt-BR"/>
          </a:p>
        </p:txBody>
      </p:sp>
      <p:sp>
        <p:nvSpPr>
          <p:cNvPr id="144433" name="Line 23"/>
          <p:cNvSpPr>
            <a:spLocks noChangeShapeType="1"/>
          </p:cNvSpPr>
          <p:nvPr/>
        </p:nvSpPr>
        <p:spPr bwMode="auto">
          <a:xfrm flipV="1">
            <a:off x="13862050" y="1411288"/>
            <a:ext cx="0" cy="1152525"/>
          </a:xfrm>
          <a:prstGeom prst="line">
            <a:avLst/>
          </a:prstGeom>
          <a:noFill/>
          <a:ln w="50800">
            <a:solidFill>
              <a:srgbClr val="FF0000"/>
            </a:solidFill>
            <a:round/>
            <a:headEnd/>
            <a:tailEnd type="oval" w="med" len="med"/>
          </a:ln>
        </p:spPr>
        <p:txBody>
          <a:bodyPr/>
          <a:lstStyle/>
          <a:p>
            <a:endParaRPr lang="pt-BR"/>
          </a:p>
        </p:txBody>
      </p:sp>
      <p:sp>
        <p:nvSpPr>
          <p:cNvPr id="144434" name="Oval 24"/>
          <p:cNvSpPr>
            <a:spLocks noChangeArrowheads="1"/>
          </p:cNvSpPr>
          <p:nvPr/>
        </p:nvSpPr>
        <p:spPr bwMode="auto">
          <a:xfrm>
            <a:off x="182563" y="1841500"/>
            <a:ext cx="1798637" cy="1587500"/>
          </a:xfrm>
          <a:prstGeom prst="ellipse">
            <a:avLst/>
          </a:prstGeom>
          <a:solidFill>
            <a:srgbClr val="FFFF99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144435" name="CaixaDeTexto 8"/>
          <p:cNvSpPr txBox="1">
            <a:spLocks noChangeArrowheads="1"/>
          </p:cNvSpPr>
          <p:nvPr/>
        </p:nvSpPr>
        <p:spPr bwMode="auto">
          <a:xfrm>
            <a:off x="109538" y="4076700"/>
            <a:ext cx="14400212" cy="2292350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pt-BR" sz="2400" b="1">
                <a:latin typeface="Calibri" pitchFamily="34" charset="0"/>
              </a:rPr>
              <a:t>A Hf Real Observada da Lateral é uma soma: Hf Real Observada de L1 + Hf Real Observada de L2.</a:t>
            </a:r>
          </a:p>
          <a:p>
            <a:pPr algn="just"/>
            <a:endParaRPr lang="pt-BR" sz="2400" b="1">
              <a:latin typeface="Calibri" pitchFamily="34" charset="0"/>
            </a:endParaRPr>
          </a:p>
          <a:p>
            <a:pPr algn="just"/>
            <a:r>
              <a:rPr lang="pt-BR" sz="2400" b="1">
                <a:latin typeface="Calibri" pitchFamily="34" charset="0"/>
              </a:rPr>
              <a:t>Hf Real Observada de L2 depende da QLL no início desse trecho e do diâmetro D2. </a:t>
            </a:r>
          </a:p>
          <a:p>
            <a:pPr algn="just"/>
            <a:endParaRPr lang="pt-BR" sz="2400" b="1">
              <a:latin typeface="Calibri" pitchFamily="34" charset="0"/>
            </a:endParaRPr>
          </a:p>
          <a:p>
            <a:pPr algn="just"/>
            <a:r>
              <a:rPr lang="pt-BR" sz="2400" b="1">
                <a:latin typeface="Calibri" pitchFamily="34" charset="0"/>
              </a:rPr>
              <a:t>Hf Real Observada de L1 depende da QLL no início desse trecho e de um artifício já que o padrão não é completo.</a:t>
            </a:r>
          </a:p>
        </p:txBody>
      </p:sp>
      <p:graphicFrame>
        <p:nvGraphicFramePr>
          <p:cNvPr id="144411" name="Object 27"/>
          <p:cNvGraphicFramePr>
            <a:graphicFrameLocks noChangeAspect="1"/>
          </p:cNvGraphicFramePr>
          <p:nvPr/>
        </p:nvGraphicFramePr>
        <p:xfrm>
          <a:off x="10837863" y="4652963"/>
          <a:ext cx="2262187" cy="657225"/>
        </p:xfrm>
        <a:graphic>
          <a:graphicData uri="http://schemas.openxmlformats.org/presentationml/2006/ole">
            <p:oleObj spid="_x0000_s144411" name="Equation" r:id="rId3" imgW="838080" imgH="2412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36" name="Espaço Reservado para Rodapé 4"/>
          <p:cNvSpPr txBox="1">
            <a:spLocks noGrp="1"/>
          </p:cNvSpPr>
          <p:nvPr/>
        </p:nvSpPr>
        <p:spPr bwMode="auto">
          <a:xfrm>
            <a:off x="6457950" y="0"/>
            <a:ext cx="7472363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/>
            <a:r>
              <a:rPr lang="pt-BR" sz="1200" b="1" u="sng">
                <a:solidFill>
                  <a:srgbClr val="898989"/>
                </a:solidFill>
                <a:latin typeface="Times New Roman" pitchFamily="18" charset="0"/>
              </a:rPr>
              <a:t>CCA039 - Irrigação e Drenagem. Tales Miler Soares - UFRB/CCAAB/NEAS</a:t>
            </a:r>
          </a:p>
        </p:txBody>
      </p:sp>
      <p:sp>
        <p:nvSpPr>
          <p:cNvPr id="145437" name="Espaço Reservado para Número de Slide 5"/>
          <p:cNvSpPr txBox="1">
            <a:spLocks noGrp="1"/>
          </p:cNvSpPr>
          <p:nvPr/>
        </p:nvSpPr>
        <p:spPr bwMode="auto">
          <a:xfrm>
            <a:off x="14023975" y="39688"/>
            <a:ext cx="738188" cy="3651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r"/>
            <a:r>
              <a:rPr lang="pt-BR" sz="1200" b="1">
                <a:solidFill>
                  <a:srgbClr val="898989"/>
                </a:solidFill>
                <a:latin typeface="Calibri" pitchFamily="34" charset="0"/>
              </a:rPr>
              <a:t>p.</a:t>
            </a:r>
            <a:fld id="{2D15E10B-11D5-4DEE-B85A-83B9A192369B}" type="slidenum">
              <a:rPr lang="pt-BR" sz="1200" b="1">
                <a:solidFill>
                  <a:srgbClr val="898989"/>
                </a:solidFill>
                <a:latin typeface="Calibri" pitchFamily="34" charset="0"/>
              </a:rPr>
              <a:pPr algn="r"/>
              <a:t>24</a:t>
            </a:fld>
            <a:endParaRPr lang="pt-BR" sz="1200" b="1">
              <a:solidFill>
                <a:srgbClr val="898989"/>
              </a:solidFill>
              <a:latin typeface="Calibri" pitchFamily="34" charset="0"/>
            </a:endParaRPr>
          </a:p>
        </p:txBody>
      </p:sp>
      <p:sp>
        <p:nvSpPr>
          <p:cNvPr id="145438" name="AutoShape 5"/>
          <p:cNvSpPr>
            <a:spLocks noChangeArrowheads="1"/>
          </p:cNvSpPr>
          <p:nvPr/>
        </p:nvSpPr>
        <p:spPr bwMode="auto">
          <a:xfrm>
            <a:off x="1765300" y="1701800"/>
            <a:ext cx="5040313" cy="792163"/>
          </a:xfrm>
          <a:prstGeom prst="roundRect">
            <a:avLst>
              <a:gd name="adj" fmla="val 16667"/>
            </a:avLst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145439" name="AutoShape 6"/>
          <p:cNvSpPr>
            <a:spLocks noChangeArrowheads="1"/>
          </p:cNvSpPr>
          <p:nvPr/>
        </p:nvSpPr>
        <p:spPr bwMode="auto">
          <a:xfrm>
            <a:off x="6661150" y="1701800"/>
            <a:ext cx="7345363" cy="79375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FF0000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145440" name="Line 10"/>
          <p:cNvSpPr>
            <a:spLocks noChangeShapeType="1"/>
          </p:cNvSpPr>
          <p:nvPr/>
        </p:nvSpPr>
        <p:spPr bwMode="auto">
          <a:xfrm flipV="1">
            <a:off x="3492500" y="836613"/>
            <a:ext cx="0" cy="1152525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oval" w="med" len="med"/>
          </a:ln>
        </p:spPr>
        <p:txBody>
          <a:bodyPr/>
          <a:lstStyle/>
          <a:p>
            <a:endParaRPr lang="pt-BR"/>
          </a:p>
        </p:txBody>
      </p:sp>
      <p:sp>
        <p:nvSpPr>
          <p:cNvPr id="145441" name="Line 11"/>
          <p:cNvSpPr>
            <a:spLocks noChangeShapeType="1"/>
          </p:cNvSpPr>
          <p:nvPr/>
        </p:nvSpPr>
        <p:spPr bwMode="auto">
          <a:xfrm flipV="1">
            <a:off x="2628900" y="836613"/>
            <a:ext cx="0" cy="1152525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oval" w="med" len="med"/>
          </a:ln>
        </p:spPr>
        <p:txBody>
          <a:bodyPr/>
          <a:lstStyle/>
          <a:p>
            <a:endParaRPr lang="pt-BR"/>
          </a:p>
        </p:txBody>
      </p:sp>
      <p:sp>
        <p:nvSpPr>
          <p:cNvPr id="145442" name="Line 12"/>
          <p:cNvSpPr>
            <a:spLocks noChangeShapeType="1"/>
          </p:cNvSpPr>
          <p:nvPr/>
        </p:nvSpPr>
        <p:spPr bwMode="auto">
          <a:xfrm flipV="1">
            <a:off x="4356100" y="836613"/>
            <a:ext cx="0" cy="1152525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oval" w="med" len="med"/>
          </a:ln>
        </p:spPr>
        <p:txBody>
          <a:bodyPr/>
          <a:lstStyle/>
          <a:p>
            <a:endParaRPr lang="pt-BR"/>
          </a:p>
        </p:txBody>
      </p:sp>
      <p:sp>
        <p:nvSpPr>
          <p:cNvPr id="145443" name="Line 13"/>
          <p:cNvSpPr>
            <a:spLocks noChangeShapeType="1"/>
          </p:cNvSpPr>
          <p:nvPr/>
        </p:nvSpPr>
        <p:spPr bwMode="auto">
          <a:xfrm flipV="1">
            <a:off x="5221288" y="836613"/>
            <a:ext cx="0" cy="1152525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oval" w="med" len="med"/>
          </a:ln>
        </p:spPr>
        <p:txBody>
          <a:bodyPr/>
          <a:lstStyle/>
          <a:p>
            <a:endParaRPr lang="pt-BR"/>
          </a:p>
        </p:txBody>
      </p:sp>
      <p:sp>
        <p:nvSpPr>
          <p:cNvPr id="145444" name="Line 14"/>
          <p:cNvSpPr>
            <a:spLocks noChangeShapeType="1"/>
          </p:cNvSpPr>
          <p:nvPr/>
        </p:nvSpPr>
        <p:spPr bwMode="auto">
          <a:xfrm flipV="1">
            <a:off x="6084888" y="836613"/>
            <a:ext cx="0" cy="1152525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oval" w="med" len="med"/>
          </a:ln>
        </p:spPr>
        <p:txBody>
          <a:bodyPr/>
          <a:lstStyle/>
          <a:p>
            <a:endParaRPr lang="pt-BR"/>
          </a:p>
        </p:txBody>
      </p:sp>
      <p:sp>
        <p:nvSpPr>
          <p:cNvPr id="145445" name="Line 15"/>
          <p:cNvSpPr>
            <a:spLocks noChangeShapeType="1"/>
          </p:cNvSpPr>
          <p:nvPr/>
        </p:nvSpPr>
        <p:spPr bwMode="auto">
          <a:xfrm flipV="1">
            <a:off x="6948488" y="836613"/>
            <a:ext cx="0" cy="1152525"/>
          </a:xfrm>
          <a:prstGeom prst="line">
            <a:avLst/>
          </a:prstGeom>
          <a:noFill/>
          <a:ln w="50800">
            <a:solidFill>
              <a:srgbClr val="FF0000"/>
            </a:solidFill>
            <a:round/>
            <a:headEnd/>
            <a:tailEnd type="oval" w="med" len="med"/>
          </a:ln>
        </p:spPr>
        <p:txBody>
          <a:bodyPr/>
          <a:lstStyle/>
          <a:p>
            <a:endParaRPr lang="pt-BR"/>
          </a:p>
        </p:txBody>
      </p:sp>
      <p:sp>
        <p:nvSpPr>
          <p:cNvPr id="145446" name="Line 16"/>
          <p:cNvSpPr>
            <a:spLocks noChangeShapeType="1"/>
          </p:cNvSpPr>
          <p:nvPr/>
        </p:nvSpPr>
        <p:spPr bwMode="auto">
          <a:xfrm flipV="1">
            <a:off x="7812088" y="836613"/>
            <a:ext cx="0" cy="1152525"/>
          </a:xfrm>
          <a:prstGeom prst="line">
            <a:avLst/>
          </a:prstGeom>
          <a:noFill/>
          <a:ln w="50800">
            <a:solidFill>
              <a:srgbClr val="FF0000"/>
            </a:solidFill>
            <a:round/>
            <a:headEnd/>
            <a:tailEnd type="oval" w="med" len="med"/>
          </a:ln>
        </p:spPr>
        <p:txBody>
          <a:bodyPr/>
          <a:lstStyle/>
          <a:p>
            <a:endParaRPr lang="pt-BR"/>
          </a:p>
        </p:txBody>
      </p:sp>
      <p:sp>
        <p:nvSpPr>
          <p:cNvPr id="145447" name="Line 17"/>
          <p:cNvSpPr>
            <a:spLocks noChangeShapeType="1"/>
          </p:cNvSpPr>
          <p:nvPr/>
        </p:nvSpPr>
        <p:spPr bwMode="auto">
          <a:xfrm flipV="1">
            <a:off x="8677275" y="836613"/>
            <a:ext cx="0" cy="1152525"/>
          </a:xfrm>
          <a:prstGeom prst="line">
            <a:avLst/>
          </a:prstGeom>
          <a:noFill/>
          <a:ln w="50800">
            <a:solidFill>
              <a:srgbClr val="FF0000"/>
            </a:solidFill>
            <a:round/>
            <a:headEnd/>
            <a:tailEnd type="oval" w="med" len="med"/>
          </a:ln>
        </p:spPr>
        <p:txBody>
          <a:bodyPr/>
          <a:lstStyle/>
          <a:p>
            <a:endParaRPr lang="pt-BR"/>
          </a:p>
        </p:txBody>
      </p:sp>
      <p:sp>
        <p:nvSpPr>
          <p:cNvPr id="145448" name="Line 18"/>
          <p:cNvSpPr>
            <a:spLocks noChangeShapeType="1"/>
          </p:cNvSpPr>
          <p:nvPr/>
        </p:nvSpPr>
        <p:spPr bwMode="auto">
          <a:xfrm flipV="1">
            <a:off x="9540875" y="836613"/>
            <a:ext cx="0" cy="1152525"/>
          </a:xfrm>
          <a:prstGeom prst="line">
            <a:avLst/>
          </a:prstGeom>
          <a:noFill/>
          <a:ln w="50800">
            <a:solidFill>
              <a:srgbClr val="FF0000"/>
            </a:solidFill>
            <a:round/>
            <a:headEnd/>
            <a:tailEnd type="oval" w="med" len="med"/>
          </a:ln>
        </p:spPr>
        <p:txBody>
          <a:bodyPr/>
          <a:lstStyle/>
          <a:p>
            <a:endParaRPr lang="pt-BR"/>
          </a:p>
        </p:txBody>
      </p:sp>
      <p:sp>
        <p:nvSpPr>
          <p:cNvPr id="145449" name="Line 19"/>
          <p:cNvSpPr>
            <a:spLocks noChangeShapeType="1"/>
          </p:cNvSpPr>
          <p:nvPr/>
        </p:nvSpPr>
        <p:spPr bwMode="auto">
          <a:xfrm flipV="1">
            <a:off x="10406063" y="836613"/>
            <a:ext cx="0" cy="1152525"/>
          </a:xfrm>
          <a:prstGeom prst="line">
            <a:avLst/>
          </a:prstGeom>
          <a:noFill/>
          <a:ln w="50800">
            <a:solidFill>
              <a:srgbClr val="FF0000"/>
            </a:solidFill>
            <a:round/>
            <a:headEnd/>
            <a:tailEnd type="oval" w="med" len="med"/>
          </a:ln>
        </p:spPr>
        <p:txBody>
          <a:bodyPr/>
          <a:lstStyle/>
          <a:p>
            <a:endParaRPr lang="pt-BR"/>
          </a:p>
        </p:txBody>
      </p:sp>
      <p:sp>
        <p:nvSpPr>
          <p:cNvPr id="145450" name="Line 20"/>
          <p:cNvSpPr>
            <a:spLocks noChangeShapeType="1"/>
          </p:cNvSpPr>
          <p:nvPr/>
        </p:nvSpPr>
        <p:spPr bwMode="auto">
          <a:xfrm flipV="1">
            <a:off x="11269663" y="836613"/>
            <a:ext cx="0" cy="1152525"/>
          </a:xfrm>
          <a:prstGeom prst="line">
            <a:avLst/>
          </a:prstGeom>
          <a:noFill/>
          <a:ln w="50800">
            <a:solidFill>
              <a:srgbClr val="FF0000"/>
            </a:solidFill>
            <a:round/>
            <a:headEnd/>
            <a:tailEnd type="oval" w="med" len="med"/>
          </a:ln>
        </p:spPr>
        <p:txBody>
          <a:bodyPr/>
          <a:lstStyle/>
          <a:p>
            <a:endParaRPr lang="pt-BR"/>
          </a:p>
        </p:txBody>
      </p:sp>
      <p:sp>
        <p:nvSpPr>
          <p:cNvPr id="145451" name="Line 21"/>
          <p:cNvSpPr>
            <a:spLocks noChangeShapeType="1"/>
          </p:cNvSpPr>
          <p:nvPr/>
        </p:nvSpPr>
        <p:spPr bwMode="auto">
          <a:xfrm flipV="1">
            <a:off x="12134850" y="836613"/>
            <a:ext cx="0" cy="1152525"/>
          </a:xfrm>
          <a:prstGeom prst="line">
            <a:avLst/>
          </a:prstGeom>
          <a:noFill/>
          <a:ln w="50800">
            <a:solidFill>
              <a:srgbClr val="FF0000"/>
            </a:solidFill>
            <a:round/>
            <a:headEnd/>
            <a:tailEnd type="oval" w="med" len="med"/>
          </a:ln>
        </p:spPr>
        <p:txBody>
          <a:bodyPr/>
          <a:lstStyle/>
          <a:p>
            <a:endParaRPr lang="pt-BR"/>
          </a:p>
        </p:txBody>
      </p:sp>
      <p:sp>
        <p:nvSpPr>
          <p:cNvPr id="145452" name="Line 22"/>
          <p:cNvSpPr>
            <a:spLocks noChangeShapeType="1"/>
          </p:cNvSpPr>
          <p:nvPr/>
        </p:nvSpPr>
        <p:spPr bwMode="auto">
          <a:xfrm flipV="1">
            <a:off x="12998450" y="836613"/>
            <a:ext cx="0" cy="1152525"/>
          </a:xfrm>
          <a:prstGeom prst="line">
            <a:avLst/>
          </a:prstGeom>
          <a:noFill/>
          <a:ln w="50800">
            <a:solidFill>
              <a:srgbClr val="FF0000"/>
            </a:solidFill>
            <a:round/>
            <a:headEnd/>
            <a:tailEnd type="oval" w="med" len="med"/>
          </a:ln>
        </p:spPr>
        <p:txBody>
          <a:bodyPr/>
          <a:lstStyle/>
          <a:p>
            <a:endParaRPr lang="pt-BR"/>
          </a:p>
        </p:txBody>
      </p:sp>
      <p:sp>
        <p:nvSpPr>
          <p:cNvPr id="145453" name="Line 23"/>
          <p:cNvSpPr>
            <a:spLocks noChangeShapeType="1"/>
          </p:cNvSpPr>
          <p:nvPr/>
        </p:nvSpPr>
        <p:spPr bwMode="auto">
          <a:xfrm flipV="1">
            <a:off x="13862050" y="836613"/>
            <a:ext cx="0" cy="1152525"/>
          </a:xfrm>
          <a:prstGeom prst="line">
            <a:avLst/>
          </a:prstGeom>
          <a:noFill/>
          <a:ln w="50800">
            <a:solidFill>
              <a:srgbClr val="FF0000"/>
            </a:solidFill>
            <a:round/>
            <a:headEnd/>
            <a:tailEnd type="oval" w="med" len="med"/>
          </a:ln>
        </p:spPr>
        <p:txBody>
          <a:bodyPr/>
          <a:lstStyle/>
          <a:p>
            <a:endParaRPr lang="pt-BR"/>
          </a:p>
        </p:txBody>
      </p:sp>
      <p:sp>
        <p:nvSpPr>
          <p:cNvPr id="145454" name="Oval 24"/>
          <p:cNvSpPr>
            <a:spLocks noChangeArrowheads="1"/>
          </p:cNvSpPr>
          <p:nvPr/>
        </p:nvSpPr>
        <p:spPr bwMode="auto">
          <a:xfrm>
            <a:off x="182563" y="1266825"/>
            <a:ext cx="1798637" cy="1587500"/>
          </a:xfrm>
          <a:prstGeom prst="ellipse">
            <a:avLst/>
          </a:prstGeom>
          <a:solidFill>
            <a:srgbClr val="FFFF99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145455" name="CaixaDeTexto 8"/>
          <p:cNvSpPr txBox="1">
            <a:spLocks noChangeArrowheads="1"/>
          </p:cNvSpPr>
          <p:nvPr/>
        </p:nvSpPr>
        <p:spPr bwMode="auto">
          <a:xfrm>
            <a:off x="109538" y="3141663"/>
            <a:ext cx="14400212" cy="3022600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endParaRPr lang="pt-BR" sz="2400" u="sng">
              <a:latin typeface="Calibri" pitchFamily="34" charset="0"/>
            </a:endParaRPr>
          </a:p>
          <a:p>
            <a:pPr algn="just"/>
            <a:endParaRPr lang="pt-BR" sz="2400" u="sng">
              <a:latin typeface="Calibri" pitchFamily="34" charset="0"/>
            </a:endParaRPr>
          </a:p>
          <a:p>
            <a:pPr algn="just"/>
            <a:r>
              <a:rPr lang="pt-BR" sz="2400" b="1">
                <a:latin typeface="Calibri" pitchFamily="34" charset="0"/>
              </a:rPr>
              <a:t>A Hf Real Observada em L1 é uma subtração baseada numa abstração:</a:t>
            </a:r>
          </a:p>
          <a:p>
            <a:pPr algn="just"/>
            <a:endParaRPr lang="pt-BR" sz="2400" b="1">
              <a:latin typeface="Calibri" pitchFamily="34" charset="0"/>
            </a:endParaRPr>
          </a:p>
          <a:p>
            <a:pPr algn="just"/>
            <a:r>
              <a:rPr lang="pt-BR" sz="2400" b="1">
                <a:latin typeface="Calibri" pitchFamily="34" charset="0"/>
              </a:rPr>
              <a:t>Imaginemos que toda Lateral (L) tem D1: por isso, calculamos Hf Real Observada com L e D1</a:t>
            </a:r>
          </a:p>
          <a:p>
            <a:pPr algn="just"/>
            <a:endParaRPr lang="pt-BR" sz="2400" b="1">
              <a:latin typeface="Calibri" pitchFamily="34" charset="0"/>
            </a:endParaRPr>
          </a:p>
          <a:p>
            <a:pPr algn="just"/>
            <a:r>
              <a:rPr lang="pt-BR" sz="2400" b="1">
                <a:latin typeface="Calibri" pitchFamily="34" charset="0"/>
              </a:rPr>
              <a:t>Como isso não é realidade, temos que retirar dessa conta a Hf Real Observada em L2 com esse D1: por isso o segundo termo da equação é:							</a:t>
            </a:r>
          </a:p>
        </p:txBody>
      </p:sp>
      <p:graphicFrame>
        <p:nvGraphicFramePr>
          <p:cNvPr id="145434" name="Object 26"/>
          <p:cNvGraphicFramePr>
            <a:graphicFrameLocks noChangeAspect="1"/>
          </p:cNvGraphicFramePr>
          <p:nvPr/>
        </p:nvGraphicFramePr>
        <p:xfrm>
          <a:off x="5076825" y="6092825"/>
          <a:ext cx="2501900" cy="657225"/>
        </p:xfrm>
        <a:graphic>
          <a:graphicData uri="http://schemas.openxmlformats.org/presentationml/2006/ole">
            <p:oleObj spid="_x0000_s145434" name="Equation" r:id="rId3" imgW="927000" imgH="241200" progId="Equation.3">
              <p:embed/>
            </p:oleObj>
          </a:graphicData>
        </a:graphic>
      </p:graphicFrame>
      <p:graphicFrame>
        <p:nvGraphicFramePr>
          <p:cNvPr id="145435" name="Object 27"/>
          <p:cNvGraphicFramePr>
            <a:graphicFrameLocks noChangeAspect="1"/>
          </p:cNvGraphicFramePr>
          <p:nvPr/>
        </p:nvGraphicFramePr>
        <p:xfrm>
          <a:off x="12061825" y="4508500"/>
          <a:ext cx="2228850" cy="657225"/>
        </p:xfrm>
        <a:graphic>
          <a:graphicData uri="http://schemas.openxmlformats.org/presentationml/2006/ole">
            <p:oleObj spid="_x0000_s145435" name="Equation" r:id="rId4" imgW="825480" imgH="241200" progId="Equation.3">
              <p:embed/>
            </p:oleObj>
          </a:graphicData>
        </a:graphic>
      </p:graphicFrame>
      <p:sp>
        <p:nvSpPr>
          <p:cNvPr id="145456" name="AutoShape 49"/>
          <p:cNvSpPr>
            <a:spLocks noChangeArrowheads="1"/>
          </p:cNvSpPr>
          <p:nvPr/>
        </p:nvSpPr>
        <p:spPr bwMode="auto">
          <a:xfrm>
            <a:off x="5797550" y="2997200"/>
            <a:ext cx="3240088" cy="865188"/>
          </a:xfrm>
          <a:prstGeom prst="horizontalScroll">
            <a:avLst>
              <a:gd name="adj" fmla="val 12500"/>
            </a:avLst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pt-BR" sz="3000" b="1"/>
              <a:t>O Artifício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77" name="Espaço Reservado para Rodapé 4"/>
          <p:cNvSpPr txBox="1">
            <a:spLocks noGrp="1"/>
          </p:cNvSpPr>
          <p:nvPr/>
        </p:nvSpPr>
        <p:spPr bwMode="auto">
          <a:xfrm>
            <a:off x="6457950" y="0"/>
            <a:ext cx="7472363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/>
            <a:r>
              <a:rPr lang="pt-BR" sz="1200" b="1" u="sng">
                <a:solidFill>
                  <a:srgbClr val="898989"/>
                </a:solidFill>
                <a:latin typeface="Times New Roman" pitchFamily="18" charset="0"/>
              </a:rPr>
              <a:t>CCA039 - Irrigação e Drenagem. Tales Miler Soares - UFRB/CCAAB/NEAS</a:t>
            </a:r>
          </a:p>
        </p:txBody>
      </p:sp>
      <p:sp>
        <p:nvSpPr>
          <p:cNvPr id="151578" name="Espaço Reservado para Número de Slide 5"/>
          <p:cNvSpPr txBox="1">
            <a:spLocks noGrp="1"/>
          </p:cNvSpPr>
          <p:nvPr/>
        </p:nvSpPr>
        <p:spPr bwMode="auto">
          <a:xfrm>
            <a:off x="14023975" y="39688"/>
            <a:ext cx="738188" cy="3651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r"/>
            <a:r>
              <a:rPr lang="pt-BR" sz="1200" b="1">
                <a:solidFill>
                  <a:srgbClr val="898989"/>
                </a:solidFill>
                <a:latin typeface="Calibri" pitchFamily="34" charset="0"/>
              </a:rPr>
              <a:t>p.</a:t>
            </a:r>
            <a:fld id="{677FAA00-CCC0-4C6E-96F1-E86A31425F51}" type="slidenum">
              <a:rPr lang="pt-BR" sz="1200" b="1">
                <a:solidFill>
                  <a:srgbClr val="898989"/>
                </a:solidFill>
                <a:latin typeface="Calibri" pitchFamily="34" charset="0"/>
              </a:rPr>
              <a:pPr algn="r"/>
              <a:t>25</a:t>
            </a:fld>
            <a:endParaRPr lang="pt-BR" sz="1200" b="1">
              <a:solidFill>
                <a:srgbClr val="898989"/>
              </a:solidFill>
              <a:latin typeface="Calibri" pitchFamily="34" charset="0"/>
            </a:endParaRPr>
          </a:p>
        </p:txBody>
      </p:sp>
      <p:sp>
        <p:nvSpPr>
          <p:cNvPr id="151579" name="AutoShape 5"/>
          <p:cNvSpPr>
            <a:spLocks noChangeArrowheads="1"/>
          </p:cNvSpPr>
          <p:nvPr/>
        </p:nvSpPr>
        <p:spPr bwMode="auto">
          <a:xfrm>
            <a:off x="1763713" y="1700213"/>
            <a:ext cx="12242800" cy="792162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0000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151580" name="AutoShape 6"/>
          <p:cNvSpPr>
            <a:spLocks noChangeArrowheads="1"/>
          </p:cNvSpPr>
          <p:nvPr/>
        </p:nvSpPr>
        <p:spPr bwMode="auto">
          <a:xfrm>
            <a:off x="6661150" y="1628775"/>
            <a:ext cx="7345363" cy="936625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FF0000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151581" name="Line 10"/>
          <p:cNvSpPr>
            <a:spLocks noChangeShapeType="1"/>
          </p:cNvSpPr>
          <p:nvPr/>
        </p:nvSpPr>
        <p:spPr bwMode="auto">
          <a:xfrm flipV="1">
            <a:off x="3492500" y="836613"/>
            <a:ext cx="0" cy="1152525"/>
          </a:xfrm>
          <a:prstGeom prst="line">
            <a:avLst/>
          </a:prstGeom>
          <a:noFill/>
          <a:ln w="50800">
            <a:solidFill>
              <a:srgbClr val="0000FF"/>
            </a:solidFill>
            <a:round/>
            <a:headEnd/>
            <a:tailEnd type="oval" w="med" len="med"/>
          </a:ln>
        </p:spPr>
        <p:txBody>
          <a:bodyPr/>
          <a:lstStyle/>
          <a:p>
            <a:endParaRPr lang="pt-BR"/>
          </a:p>
        </p:txBody>
      </p:sp>
      <p:sp>
        <p:nvSpPr>
          <p:cNvPr id="151582" name="Line 11"/>
          <p:cNvSpPr>
            <a:spLocks noChangeShapeType="1"/>
          </p:cNvSpPr>
          <p:nvPr/>
        </p:nvSpPr>
        <p:spPr bwMode="auto">
          <a:xfrm flipV="1">
            <a:off x="2628900" y="836613"/>
            <a:ext cx="0" cy="1152525"/>
          </a:xfrm>
          <a:prstGeom prst="line">
            <a:avLst/>
          </a:prstGeom>
          <a:noFill/>
          <a:ln w="50800">
            <a:solidFill>
              <a:srgbClr val="0000FF"/>
            </a:solidFill>
            <a:round/>
            <a:headEnd/>
            <a:tailEnd type="oval" w="med" len="med"/>
          </a:ln>
        </p:spPr>
        <p:txBody>
          <a:bodyPr/>
          <a:lstStyle/>
          <a:p>
            <a:endParaRPr lang="pt-BR"/>
          </a:p>
        </p:txBody>
      </p:sp>
      <p:sp>
        <p:nvSpPr>
          <p:cNvPr id="151583" name="Line 12"/>
          <p:cNvSpPr>
            <a:spLocks noChangeShapeType="1"/>
          </p:cNvSpPr>
          <p:nvPr/>
        </p:nvSpPr>
        <p:spPr bwMode="auto">
          <a:xfrm flipV="1">
            <a:off x="4356100" y="836613"/>
            <a:ext cx="0" cy="1152525"/>
          </a:xfrm>
          <a:prstGeom prst="line">
            <a:avLst/>
          </a:prstGeom>
          <a:noFill/>
          <a:ln w="50800">
            <a:solidFill>
              <a:srgbClr val="0000FF"/>
            </a:solidFill>
            <a:round/>
            <a:headEnd/>
            <a:tailEnd type="oval" w="med" len="med"/>
          </a:ln>
        </p:spPr>
        <p:txBody>
          <a:bodyPr/>
          <a:lstStyle/>
          <a:p>
            <a:endParaRPr lang="pt-BR"/>
          </a:p>
        </p:txBody>
      </p:sp>
      <p:sp>
        <p:nvSpPr>
          <p:cNvPr id="151584" name="Line 13"/>
          <p:cNvSpPr>
            <a:spLocks noChangeShapeType="1"/>
          </p:cNvSpPr>
          <p:nvPr/>
        </p:nvSpPr>
        <p:spPr bwMode="auto">
          <a:xfrm flipV="1">
            <a:off x="5221288" y="836613"/>
            <a:ext cx="0" cy="1152525"/>
          </a:xfrm>
          <a:prstGeom prst="line">
            <a:avLst/>
          </a:prstGeom>
          <a:noFill/>
          <a:ln w="50800">
            <a:solidFill>
              <a:srgbClr val="0000FF"/>
            </a:solidFill>
            <a:round/>
            <a:headEnd/>
            <a:tailEnd type="oval" w="med" len="med"/>
          </a:ln>
        </p:spPr>
        <p:txBody>
          <a:bodyPr/>
          <a:lstStyle/>
          <a:p>
            <a:endParaRPr lang="pt-BR"/>
          </a:p>
        </p:txBody>
      </p:sp>
      <p:sp>
        <p:nvSpPr>
          <p:cNvPr id="151585" name="Line 14"/>
          <p:cNvSpPr>
            <a:spLocks noChangeShapeType="1"/>
          </p:cNvSpPr>
          <p:nvPr/>
        </p:nvSpPr>
        <p:spPr bwMode="auto">
          <a:xfrm flipV="1">
            <a:off x="6084888" y="836613"/>
            <a:ext cx="0" cy="1152525"/>
          </a:xfrm>
          <a:prstGeom prst="line">
            <a:avLst/>
          </a:prstGeom>
          <a:noFill/>
          <a:ln w="50800">
            <a:solidFill>
              <a:srgbClr val="0000FF"/>
            </a:solidFill>
            <a:round/>
            <a:headEnd/>
            <a:tailEnd type="oval" w="med" len="med"/>
          </a:ln>
        </p:spPr>
        <p:txBody>
          <a:bodyPr/>
          <a:lstStyle/>
          <a:p>
            <a:endParaRPr lang="pt-BR"/>
          </a:p>
        </p:txBody>
      </p:sp>
      <p:sp>
        <p:nvSpPr>
          <p:cNvPr id="151586" name="Line 15"/>
          <p:cNvSpPr>
            <a:spLocks noChangeShapeType="1"/>
          </p:cNvSpPr>
          <p:nvPr/>
        </p:nvSpPr>
        <p:spPr bwMode="auto">
          <a:xfrm flipV="1">
            <a:off x="6948488" y="836613"/>
            <a:ext cx="0" cy="1152525"/>
          </a:xfrm>
          <a:prstGeom prst="line">
            <a:avLst/>
          </a:prstGeom>
          <a:noFill/>
          <a:ln w="50800">
            <a:solidFill>
              <a:srgbClr val="FF0000"/>
            </a:solidFill>
            <a:round/>
            <a:headEnd/>
            <a:tailEnd type="oval" w="med" len="med"/>
          </a:ln>
        </p:spPr>
        <p:txBody>
          <a:bodyPr/>
          <a:lstStyle/>
          <a:p>
            <a:endParaRPr lang="pt-BR"/>
          </a:p>
        </p:txBody>
      </p:sp>
      <p:sp>
        <p:nvSpPr>
          <p:cNvPr id="151587" name="Line 16"/>
          <p:cNvSpPr>
            <a:spLocks noChangeShapeType="1"/>
          </p:cNvSpPr>
          <p:nvPr/>
        </p:nvSpPr>
        <p:spPr bwMode="auto">
          <a:xfrm flipV="1">
            <a:off x="7812088" y="836613"/>
            <a:ext cx="0" cy="1152525"/>
          </a:xfrm>
          <a:prstGeom prst="line">
            <a:avLst/>
          </a:prstGeom>
          <a:noFill/>
          <a:ln w="50800">
            <a:solidFill>
              <a:srgbClr val="FF0000"/>
            </a:solidFill>
            <a:round/>
            <a:headEnd/>
            <a:tailEnd type="oval" w="med" len="med"/>
          </a:ln>
        </p:spPr>
        <p:txBody>
          <a:bodyPr/>
          <a:lstStyle/>
          <a:p>
            <a:endParaRPr lang="pt-BR"/>
          </a:p>
        </p:txBody>
      </p:sp>
      <p:sp>
        <p:nvSpPr>
          <p:cNvPr id="151588" name="Line 17"/>
          <p:cNvSpPr>
            <a:spLocks noChangeShapeType="1"/>
          </p:cNvSpPr>
          <p:nvPr/>
        </p:nvSpPr>
        <p:spPr bwMode="auto">
          <a:xfrm flipV="1">
            <a:off x="8677275" y="836613"/>
            <a:ext cx="0" cy="1152525"/>
          </a:xfrm>
          <a:prstGeom prst="line">
            <a:avLst/>
          </a:prstGeom>
          <a:noFill/>
          <a:ln w="50800">
            <a:solidFill>
              <a:srgbClr val="FF0000"/>
            </a:solidFill>
            <a:round/>
            <a:headEnd/>
            <a:tailEnd type="oval" w="med" len="med"/>
          </a:ln>
        </p:spPr>
        <p:txBody>
          <a:bodyPr/>
          <a:lstStyle/>
          <a:p>
            <a:endParaRPr lang="pt-BR"/>
          </a:p>
        </p:txBody>
      </p:sp>
      <p:sp>
        <p:nvSpPr>
          <p:cNvPr id="151589" name="Line 18"/>
          <p:cNvSpPr>
            <a:spLocks noChangeShapeType="1"/>
          </p:cNvSpPr>
          <p:nvPr/>
        </p:nvSpPr>
        <p:spPr bwMode="auto">
          <a:xfrm flipV="1">
            <a:off x="9540875" y="836613"/>
            <a:ext cx="0" cy="1152525"/>
          </a:xfrm>
          <a:prstGeom prst="line">
            <a:avLst/>
          </a:prstGeom>
          <a:noFill/>
          <a:ln w="50800">
            <a:solidFill>
              <a:srgbClr val="FF0000"/>
            </a:solidFill>
            <a:round/>
            <a:headEnd/>
            <a:tailEnd type="oval" w="med" len="med"/>
          </a:ln>
        </p:spPr>
        <p:txBody>
          <a:bodyPr/>
          <a:lstStyle/>
          <a:p>
            <a:endParaRPr lang="pt-BR"/>
          </a:p>
        </p:txBody>
      </p:sp>
      <p:sp>
        <p:nvSpPr>
          <p:cNvPr id="151590" name="Line 19"/>
          <p:cNvSpPr>
            <a:spLocks noChangeShapeType="1"/>
          </p:cNvSpPr>
          <p:nvPr/>
        </p:nvSpPr>
        <p:spPr bwMode="auto">
          <a:xfrm flipV="1">
            <a:off x="10406063" y="836613"/>
            <a:ext cx="0" cy="1152525"/>
          </a:xfrm>
          <a:prstGeom prst="line">
            <a:avLst/>
          </a:prstGeom>
          <a:noFill/>
          <a:ln w="50800">
            <a:solidFill>
              <a:srgbClr val="FF0000"/>
            </a:solidFill>
            <a:round/>
            <a:headEnd/>
            <a:tailEnd type="oval" w="med" len="med"/>
          </a:ln>
        </p:spPr>
        <p:txBody>
          <a:bodyPr/>
          <a:lstStyle/>
          <a:p>
            <a:endParaRPr lang="pt-BR"/>
          </a:p>
        </p:txBody>
      </p:sp>
      <p:sp>
        <p:nvSpPr>
          <p:cNvPr id="151591" name="Line 20"/>
          <p:cNvSpPr>
            <a:spLocks noChangeShapeType="1"/>
          </p:cNvSpPr>
          <p:nvPr/>
        </p:nvSpPr>
        <p:spPr bwMode="auto">
          <a:xfrm flipV="1">
            <a:off x="11269663" y="836613"/>
            <a:ext cx="0" cy="1152525"/>
          </a:xfrm>
          <a:prstGeom prst="line">
            <a:avLst/>
          </a:prstGeom>
          <a:noFill/>
          <a:ln w="50800">
            <a:solidFill>
              <a:srgbClr val="FF0000"/>
            </a:solidFill>
            <a:round/>
            <a:headEnd/>
            <a:tailEnd type="oval" w="med" len="med"/>
          </a:ln>
        </p:spPr>
        <p:txBody>
          <a:bodyPr/>
          <a:lstStyle/>
          <a:p>
            <a:endParaRPr lang="pt-BR"/>
          </a:p>
        </p:txBody>
      </p:sp>
      <p:sp>
        <p:nvSpPr>
          <p:cNvPr id="151592" name="Line 21"/>
          <p:cNvSpPr>
            <a:spLocks noChangeShapeType="1"/>
          </p:cNvSpPr>
          <p:nvPr/>
        </p:nvSpPr>
        <p:spPr bwMode="auto">
          <a:xfrm flipV="1">
            <a:off x="12134850" y="836613"/>
            <a:ext cx="0" cy="1152525"/>
          </a:xfrm>
          <a:prstGeom prst="line">
            <a:avLst/>
          </a:prstGeom>
          <a:noFill/>
          <a:ln w="50800">
            <a:solidFill>
              <a:srgbClr val="FF0000"/>
            </a:solidFill>
            <a:round/>
            <a:headEnd/>
            <a:tailEnd type="oval" w="med" len="med"/>
          </a:ln>
        </p:spPr>
        <p:txBody>
          <a:bodyPr/>
          <a:lstStyle/>
          <a:p>
            <a:endParaRPr lang="pt-BR"/>
          </a:p>
        </p:txBody>
      </p:sp>
      <p:sp>
        <p:nvSpPr>
          <p:cNvPr id="151593" name="Line 22"/>
          <p:cNvSpPr>
            <a:spLocks noChangeShapeType="1"/>
          </p:cNvSpPr>
          <p:nvPr/>
        </p:nvSpPr>
        <p:spPr bwMode="auto">
          <a:xfrm flipV="1">
            <a:off x="12998450" y="836613"/>
            <a:ext cx="0" cy="1152525"/>
          </a:xfrm>
          <a:prstGeom prst="line">
            <a:avLst/>
          </a:prstGeom>
          <a:noFill/>
          <a:ln w="50800">
            <a:solidFill>
              <a:srgbClr val="FF0000"/>
            </a:solidFill>
            <a:round/>
            <a:headEnd/>
            <a:tailEnd type="oval" w="med" len="med"/>
          </a:ln>
        </p:spPr>
        <p:txBody>
          <a:bodyPr/>
          <a:lstStyle/>
          <a:p>
            <a:endParaRPr lang="pt-BR"/>
          </a:p>
        </p:txBody>
      </p:sp>
      <p:sp>
        <p:nvSpPr>
          <p:cNvPr id="151594" name="Line 23"/>
          <p:cNvSpPr>
            <a:spLocks noChangeShapeType="1"/>
          </p:cNvSpPr>
          <p:nvPr/>
        </p:nvSpPr>
        <p:spPr bwMode="auto">
          <a:xfrm flipV="1">
            <a:off x="13862050" y="836613"/>
            <a:ext cx="0" cy="1152525"/>
          </a:xfrm>
          <a:prstGeom prst="line">
            <a:avLst/>
          </a:prstGeom>
          <a:noFill/>
          <a:ln w="50800">
            <a:solidFill>
              <a:srgbClr val="FF0000"/>
            </a:solidFill>
            <a:round/>
            <a:headEnd/>
            <a:tailEnd type="oval" w="med" len="med"/>
          </a:ln>
        </p:spPr>
        <p:txBody>
          <a:bodyPr/>
          <a:lstStyle/>
          <a:p>
            <a:endParaRPr lang="pt-BR"/>
          </a:p>
        </p:txBody>
      </p:sp>
      <p:sp>
        <p:nvSpPr>
          <p:cNvPr id="151595" name="Oval 24"/>
          <p:cNvSpPr>
            <a:spLocks noChangeArrowheads="1"/>
          </p:cNvSpPr>
          <p:nvPr/>
        </p:nvSpPr>
        <p:spPr bwMode="auto">
          <a:xfrm>
            <a:off x="182563" y="1266825"/>
            <a:ext cx="1798637" cy="1587500"/>
          </a:xfrm>
          <a:prstGeom prst="ellipse">
            <a:avLst/>
          </a:prstGeom>
          <a:solidFill>
            <a:srgbClr val="FFFF99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graphicFrame>
        <p:nvGraphicFramePr>
          <p:cNvPr id="151574" name="Object 22"/>
          <p:cNvGraphicFramePr>
            <a:graphicFrameLocks noChangeAspect="1"/>
          </p:cNvGraphicFramePr>
          <p:nvPr/>
        </p:nvGraphicFramePr>
        <p:xfrm>
          <a:off x="7740650" y="4437063"/>
          <a:ext cx="2501900" cy="657225"/>
        </p:xfrm>
        <a:graphic>
          <a:graphicData uri="http://schemas.openxmlformats.org/presentationml/2006/ole">
            <p:oleObj spid="_x0000_s151574" name="Equation" r:id="rId3" imgW="927000" imgH="241200" progId="Equation.3">
              <p:embed/>
            </p:oleObj>
          </a:graphicData>
        </a:graphic>
      </p:graphicFrame>
      <p:graphicFrame>
        <p:nvGraphicFramePr>
          <p:cNvPr id="151575" name="Object 23"/>
          <p:cNvGraphicFramePr>
            <a:graphicFrameLocks noChangeAspect="1"/>
          </p:cNvGraphicFramePr>
          <p:nvPr/>
        </p:nvGraphicFramePr>
        <p:xfrm>
          <a:off x="5292725" y="4437063"/>
          <a:ext cx="2228850" cy="657225"/>
        </p:xfrm>
        <a:graphic>
          <a:graphicData uri="http://schemas.openxmlformats.org/presentationml/2006/ole">
            <p:oleObj spid="_x0000_s151575" name="Equation" r:id="rId4" imgW="825480" imgH="241200" progId="Equation.3">
              <p:embed/>
            </p:oleObj>
          </a:graphicData>
        </a:graphic>
      </p:graphicFrame>
      <p:graphicFrame>
        <p:nvGraphicFramePr>
          <p:cNvPr id="151576" name="Object 24"/>
          <p:cNvGraphicFramePr>
            <a:graphicFrameLocks noChangeAspect="1"/>
          </p:cNvGraphicFramePr>
          <p:nvPr/>
        </p:nvGraphicFramePr>
        <p:xfrm>
          <a:off x="2682875" y="4437063"/>
          <a:ext cx="2536825" cy="657225"/>
        </p:xfrm>
        <a:graphic>
          <a:graphicData uri="http://schemas.openxmlformats.org/presentationml/2006/ole">
            <p:oleObj spid="_x0000_s151576" name="Equation" r:id="rId5" imgW="939600" imgH="241200" progId="Equation.3">
              <p:embed/>
            </p:oleObj>
          </a:graphicData>
        </a:graphic>
      </p:graphicFrame>
      <p:sp>
        <p:nvSpPr>
          <p:cNvPr id="151596" name="Line 25"/>
          <p:cNvSpPr>
            <a:spLocks noChangeShapeType="1"/>
          </p:cNvSpPr>
          <p:nvPr/>
        </p:nvSpPr>
        <p:spPr bwMode="auto">
          <a:xfrm>
            <a:off x="5581650" y="5229225"/>
            <a:ext cx="1439863" cy="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151597" name="Line 26"/>
          <p:cNvSpPr>
            <a:spLocks noChangeShapeType="1"/>
          </p:cNvSpPr>
          <p:nvPr/>
        </p:nvSpPr>
        <p:spPr bwMode="auto">
          <a:xfrm>
            <a:off x="8389938" y="5229225"/>
            <a:ext cx="1439862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44" name="Espaço Reservado para Rodapé 4"/>
          <p:cNvSpPr txBox="1">
            <a:spLocks noGrp="1"/>
          </p:cNvSpPr>
          <p:nvPr/>
        </p:nvSpPr>
        <p:spPr bwMode="auto">
          <a:xfrm>
            <a:off x="6457950" y="0"/>
            <a:ext cx="7472363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/>
            <a:r>
              <a:rPr lang="pt-BR" sz="1200" b="1" u="sng">
                <a:solidFill>
                  <a:srgbClr val="898989"/>
                </a:solidFill>
                <a:latin typeface="Times New Roman" pitchFamily="18" charset="0"/>
              </a:rPr>
              <a:t>CCA039 - Irrigação e Drenagem. Tales Miler Soares - UFRB/CCAAB/NEAS</a:t>
            </a:r>
          </a:p>
        </p:txBody>
      </p:sp>
      <p:sp>
        <p:nvSpPr>
          <p:cNvPr id="146445" name="Espaço Reservado para Número de Slide 5"/>
          <p:cNvSpPr txBox="1">
            <a:spLocks noGrp="1"/>
          </p:cNvSpPr>
          <p:nvPr/>
        </p:nvSpPr>
        <p:spPr bwMode="auto">
          <a:xfrm>
            <a:off x="14023975" y="39688"/>
            <a:ext cx="738188" cy="3651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r"/>
            <a:r>
              <a:rPr lang="pt-BR" sz="1200" b="1">
                <a:solidFill>
                  <a:srgbClr val="898989"/>
                </a:solidFill>
                <a:latin typeface="Calibri" pitchFamily="34" charset="0"/>
              </a:rPr>
              <a:t>p.</a:t>
            </a:r>
            <a:fld id="{4B42DE32-1B8A-4F40-9D7D-611EA7C67CF5}" type="slidenum">
              <a:rPr lang="pt-BR" sz="1200" b="1">
                <a:solidFill>
                  <a:srgbClr val="898989"/>
                </a:solidFill>
                <a:latin typeface="Calibri" pitchFamily="34" charset="0"/>
              </a:rPr>
              <a:pPr algn="r"/>
              <a:t>26</a:t>
            </a:fld>
            <a:endParaRPr lang="pt-BR" sz="1200" b="1">
              <a:solidFill>
                <a:srgbClr val="898989"/>
              </a:solidFill>
              <a:latin typeface="Calibri" pitchFamily="34" charset="0"/>
            </a:endParaRPr>
          </a:p>
        </p:txBody>
      </p:sp>
      <p:sp>
        <p:nvSpPr>
          <p:cNvPr id="146446" name="Rectangle 5"/>
          <p:cNvSpPr>
            <a:spLocks noChangeArrowheads="1"/>
          </p:cNvSpPr>
          <p:nvPr/>
        </p:nvSpPr>
        <p:spPr bwMode="auto">
          <a:xfrm>
            <a:off x="0" y="2052638"/>
            <a:ext cx="14762163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pt-BR"/>
          </a:p>
        </p:txBody>
      </p:sp>
      <p:sp>
        <p:nvSpPr>
          <p:cNvPr id="146447" name="Rectangle 6"/>
          <p:cNvSpPr>
            <a:spLocks noChangeArrowheads="1"/>
          </p:cNvSpPr>
          <p:nvPr/>
        </p:nvSpPr>
        <p:spPr bwMode="auto">
          <a:xfrm>
            <a:off x="-36513" y="3819525"/>
            <a:ext cx="14762163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pt-BR"/>
          </a:p>
        </p:txBody>
      </p:sp>
      <p:graphicFrame>
        <p:nvGraphicFramePr>
          <p:cNvPr id="146440" name="Object 8"/>
          <p:cNvGraphicFramePr>
            <a:graphicFrameLocks noChangeAspect="1"/>
          </p:cNvGraphicFramePr>
          <p:nvPr/>
        </p:nvGraphicFramePr>
        <p:xfrm>
          <a:off x="3060700" y="981075"/>
          <a:ext cx="9048750" cy="657225"/>
        </p:xfrm>
        <a:graphic>
          <a:graphicData uri="http://schemas.openxmlformats.org/presentationml/2006/ole">
            <p:oleObj spid="_x0000_s146440" name="Equation" r:id="rId3" imgW="3352800" imgH="241300" progId="Equation.3">
              <p:embed/>
            </p:oleObj>
          </a:graphicData>
        </a:graphic>
      </p:graphicFrame>
      <p:sp>
        <p:nvSpPr>
          <p:cNvPr id="146448" name="CaixaDeTexto 8"/>
          <p:cNvSpPr txBox="1">
            <a:spLocks noChangeArrowheads="1"/>
          </p:cNvSpPr>
          <p:nvPr/>
        </p:nvSpPr>
        <p:spPr bwMode="auto">
          <a:xfrm>
            <a:off x="252413" y="2133600"/>
            <a:ext cx="14400212" cy="831850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pt-BR" sz="2400" b="1">
                <a:latin typeface="Calibri" pitchFamily="34" charset="0"/>
              </a:rPr>
              <a:t>Para usarmos o fator F de Christiansen na eq. acima temos que respeitar o comprimento, o diâmetro, mas também o número de saídas (aspersores) e a vazão inicial para cada um desses Termos.</a:t>
            </a:r>
          </a:p>
        </p:txBody>
      </p:sp>
      <p:graphicFrame>
        <p:nvGraphicFramePr>
          <p:cNvPr id="146443" name="Object 11"/>
          <p:cNvGraphicFramePr>
            <a:graphicFrameLocks noChangeAspect="1"/>
          </p:cNvGraphicFramePr>
          <p:nvPr/>
        </p:nvGraphicFramePr>
        <p:xfrm>
          <a:off x="3024188" y="4211638"/>
          <a:ext cx="9048750" cy="657225"/>
        </p:xfrm>
        <a:graphic>
          <a:graphicData uri="http://schemas.openxmlformats.org/presentationml/2006/ole">
            <p:oleObj spid="_x0000_s146443" name="Equation" r:id="rId4" imgW="3352800" imgH="241300" progId="Equation.3">
              <p:embed/>
            </p:oleObj>
          </a:graphicData>
        </a:graphic>
      </p:graphicFrame>
      <p:sp>
        <p:nvSpPr>
          <p:cNvPr id="146449" name="CaixaDeTexto 8"/>
          <p:cNvSpPr txBox="1">
            <a:spLocks noChangeArrowheads="1"/>
          </p:cNvSpPr>
          <p:nvPr/>
        </p:nvSpPr>
        <p:spPr bwMode="auto">
          <a:xfrm>
            <a:off x="4608513" y="5618163"/>
            <a:ext cx="2016125" cy="8350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sz="2400" b="1">
                <a:latin typeface="Calibri" pitchFamily="34" charset="0"/>
              </a:rPr>
              <a:t>F (m, N)</a:t>
            </a:r>
          </a:p>
          <a:p>
            <a:r>
              <a:rPr lang="pt-BR" sz="2400" b="1">
                <a:latin typeface="Calibri" pitchFamily="34" charset="0"/>
              </a:rPr>
              <a:t>QLL = qA x N</a:t>
            </a:r>
          </a:p>
        </p:txBody>
      </p:sp>
      <p:sp>
        <p:nvSpPr>
          <p:cNvPr id="146450" name="Line 13"/>
          <p:cNvSpPr>
            <a:spLocks noChangeShapeType="1"/>
          </p:cNvSpPr>
          <p:nvPr/>
        </p:nvSpPr>
        <p:spPr bwMode="auto">
          <a:xfrm flipH="1">
            <a:off x="5616575" y="4795838"/>
            <a:ext cx="0" cy="647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pt-BR"/>
          </a:p>
        </p:txBody>
      </p:sp>
      <p:sp>
        <p:nvSpPr>
          <p:cNvPr id="146451" name="CaixaDeTexto 8"/>
          <p:cNvSpPr txBox="1">
            <a:spLocks noChangeArrowheads="1"/>
          </p:cNvSpPr>
          <p:nvPr/>
        </p:nvSpPr>
        <p:spPr bwMode="auto">
          <a:xfrm>
            <a:off x="7308850" y="5618163"/>
            <a:ext cx="2124075" cy="8350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sz="2400" b="1">
                <a:latin typeface="Calibri" pitchFamily="34" charset="0"/>
              </a:rPr>
              <a:t>F2 (m, N2)</a:t>
            </a:r>
          </a:p>
          <a:p>
            <a:r>
              <a:rPr lang="pt-BR" sz="2400" b="1">
                <a:latin typeface="Calibri" pitchFamily="34" charset="0"/>
              </a:rPr>
              <a:t>QLL2 = qA x N2</a:t>
            </a:r>
          </a:p>
        </p:txBody>
      </p:sp>
      <p:sp>
        <p:nvSpPr>
          <p:cNvPr id="146452" name="Line 15"/>
          <p:cNvSpPr>
            <a:spLocks noChangeShapeType="1"/>
          </p:cNvSpPr>
          <p:nvPr/>
        </p:nvSpPr>
        <p:spPr bwMode="auto">
          <a:xfrm flipH="1">
            <a:off x="8353425" y="4795838"/>
            <a:ext cx="0" cy="647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pt-BR"/>
          </a:p>
        </p:txBody>
      </p:sp>
      <p:sp>
        <p:nvSpPr>
          <p:cNvPr id="146453" name="Line 16"/>
          <p:cNvSpPr>
            <a:spLocks noChangeShapeType="1"/>
          </p:cNvSpPr>
          <p:nvPr/>
        </p:nvSpPr>
        <p:spPr bwMode="auto">
          <a:xfrm flipH="1">
            <a:off x="11161713" y="4868863"/>
            <a:ext cx="0" cy="647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pt-BR"/>
          </a:p>
        </p:txBody>
      </p:sp>
      <p:sp>
        <p:nvSpPr>
          <p:cNvPr id="146454" name="CaixaDeTexto 8"/>
          <p:cNvSpPr txBox="1">
            <a:spLocks noChangeArrowheads="1"/>
          </p:cNvSpPr>
          <p:nvPr/>
        </p:nvSpPr>
        <p:spPr bwMode="auto">
          <a:xfrm>
            <a:off x="10045700" y="5618163"/>
            <a:ext cx="2268538" cy="8350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sz="2400" b="1">
                <a:latin typeface="Calibri" pitchFamily="34" charset="0"/>
              </a:rPr>
              <a:t>F2 (m, N2)</a:t>
            </a:r>
          </a:p>
          <a:p>
            <a:r>
              <a:rPr lang="pt-BR" sz="2400" b="1">
                <a:latin typeface="Calibri" pitchFamily="34" charset="0"/>
              </a:rPr>
              <a:t>QLL2 = qA x N2</a:t>
            </a:r>
          </a:p>
        </p:txBody>
      </p:sp>
      <p:sp>
        <p:nvSpPr>
          <p:cNvPr id="146455" name="Line 18"/>
          <p:cNvSpPr>
            <a:spLocks noChangeShapeType="1"/>
          </p:cNvSpPr>
          <p:nvPr/>
        </p:nvSpPr>
        <p:spPr bwMode="auto">
          <a:xfrm>
            <a:off x="0" y="3573463"/>
            <a:ext cx="147621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85" name="CaixaDeTexto 8"/>
          <p:cNvSpPr txBox="1">
            <a:spLocks noChangeArrowheads="1"/>
          </p:cNvSpPr>
          <p:nvPr/>
        </p:nvSpPr>
        <p:spPr bwMode="auto">
          <a:xfrm>
            <a:off x="180975" y="358775"/>
            <a:ext cx="14401800" cy="3389313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BR" sz="3600" b="1">
                <a:solidFill>
                  <a:srgbClr val="0033CC"/>
                </a:solidFill>
                <a:latin typeface="Calibri" pitchFamily="34" charset="0"/>
              </a:rPr>
              <a:t>Perda de Carga Média em Lateral com 2 Diâmetros</a:t>
            </a:r>
          </a:p>
          <a:p>
            <a:pPr algn="just"/>
            <a:endParaRPr lang="pt-BR" sz="1200" b="1">
              <a:solidFill>
                <a:srgbClr val="0033CC"/>
              </a:solidFill>
              <a:latin typeface="Calibri" pitchFamily="34" charset="0"/>
            </a:endParaRPr>
          </a:p>
          <a:p>
            <a:pPr algn="just"/>
            <a:r>
              <a:rPr lang="pt-BR" sz="2400" b="1">
                <a:latin typeface="Calibri" pitchFamily="34" charset="0"/>
              </a:rPr>
              <a:t>Como vimos antes, a Hf média de uma Lateral com 1 diâmetro vale cerca de ¾ ou 75 % do total: </a:t>
            </a:r>
          </a:p>
          <a:p>
            <a:pPr algn="just"/>
            <a:r>
              <a:rPr lang="pt-BR" sz="2400" b="1">
                <a:latin typeface="Calibri" pitchFamily="34" charset="0"/>
              </a:rPr>
              <a:t>3/4 Hf Real Observada...</a:t>
            </a:r>
          </a:p>
          <a:p>
            <a:pPr algn="just"/>
            <a:endParaRPr lang="pt-BR" sz="2400" b="1">
              <a:latin typeface="Calibri" pitchFamily="34" charset="0"/>
            </a:endParaRPr>
          </a:p>
          <a:p>
            <a:pPr algn="just"/>
            <a:r>
              <a:rPr lang="pt-BR" sz="2400" b="1">
                <a:latin typeface="Calibri" pitchFamily="34" charset="0"/>
              </a:rPr>
              <a:t>Quando se utiliza uma combinação de dois diâmetros, a Hf média vale cerca de 5/8 ou 63 % do total: </a:t>
            </a:r>
          </a:p>
          <a:p>
            <a:pPr algn="just"/>
            <a:r>
              <a:rPr lang="pt-BR" sz="2400" b="1">
                <a:latin typeface="Calibri" pitchFamily="34" charset="0"/>
              </a:rPr>
              <a:t>5/8 Hf Real Observada...</a:t>
            </a:r>
          </a:p>
          <a:p>
            <a:pPr algn="just"/>
            <a:endParaRPr lang="pt-BR" sz="2400" b="1">
              <a:latin typeface="Calibri" pitchFamily="34" charset="0"/>
            </a:endParaRPr>
          </a:p>
          <a:p>
            <a:pPr algn="just"/>
            <a:r>
              <a:rPr lang="pt-BR" sz="2400" b="1">
                <a:latin typeface="Calibri" pitchFamily="34" charset="0"/>
              </a:rPr>
              <a:t>Assim:</a:t>
            </a:r>
          </a:p>
        </p:txBody>
      </p:sp>
      <p:sp>
        <p:nvSpPr>
          <p:cNvPr id="152586" name="Espaço Reservado para Rodapé 4"/>
          <p:cNvSpPr txBox="1">
            <a:spLocks noGrp="1"/>
          </p:cNvSpPr>
          <p:nvPr/>
        </p:nvSpPr>
        <p:spPr bwMode="auto">
          <a:xfrm>
            <a:off x="6457950" y="0"/>
            <a:ext cx="7472363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/>
            <a:r>
              <a:rPr lang="pt-BR" sz="1200" b="1" u="sng">
                <a:solidFill>
                  <a:srgbClr val="898989"/>
                </a:solidFill>
                <a:latin typeface="Times New Roman" pitchFamily="18" charset="0"/>
              </a:rPr>
              <a:t>CCA039 - Irrigação e Drenagem. Tales Miler Soares - UFRB/CCAAB/NEAS</a:t>
            </a:r>
          </a:p>
        </p:txBody>
      </p:sp>
      <p:sp>
        <p:nvSpPr>
          <p:cNvPr id="152587" name="Espaço Reservado para Número de Slide 5"/>
          <p:cNvSpPr txBox="1">
            <a:spLocks noGrp="1"/>
          </p:cNvSpPr>
          <p:nvPr/>
        </p:nvSpPr>
        <p:spPr bwMode="auto">
          <a:xfrm>
            <a:off x="14023975" y="39688"/>
            <a:ext cx="738188" cy="3651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r"/>
            <a:r>
              <a:rPr lang="pt-BR" sz="1200" b="1">
                <a:solidFill>
                  <a:srgbClr val="898989"/>
                </a:solidFill>
                <a:latin typeface="Calibri" pitchFamily="34" charset="0"/>
              </a:rPr>
              <a:t>p.</a:t>
            </a:r>
            <a:fld id="{BC899B99-1B34-4E58-911C-38E996C63134}" type="slidenum">
              <a:rPr lang="pt-BR" sz="1200" b="1">
                <a:solidFill>
                  <a:srgbClr val="898989"/>
                </a:solidFill>
                <a:latin typeface="Calibri" pitchFamily="34" charset="0"/>
              </a:rPr>
              <a:pPr algn="r"/>
              <a:t>27</a:t>
            </a:fld>
            <a:endParaRPr lang="pt-BR" sz="1200" b="1">
              <a:solidFill>
                <a:srgbClr val="898989"/>
              </a:solidFill>
              <a:latin typeface="Calibri" pitchFamily="34" charset="0"/>
            </a:endParaRPr>
          </a:p>
        </p:txBody>
      </p:sp>
      <p:sp>
        <p:nvSpPr>
          <p:cNvPr id="152588" name="Rectangle 5"/>
          <p:cNvSpPr>
            <a:spLocks noChangeArrowheads="1"/>
          </p:cNvSpPr>
          <p:nvPr/>
        </p:nvSpPr>
        <p:spPr bwMode="auto">
          <a:xfrm>
            <a:off x="0" y="2052638"/>
            <a:ext cx="14762163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pt-BR"/>
          </a:p>
        </p:txBody>
      </p:sp>
      <p:sp>
        <p:nvSpPr>
          <p:cNvPr id="152589" name="Rectangle 10"/>
          <p:cNvSpPr>
            <a:spLocks noChangeArrowheads="1"/>
          </p:cNvSpPr>
          <p:nvPr/>
        </p:nvSpPr>
        <p:spPr bwMode="auto">
          <a:xfrm>
            <a:off x="0" y="3100388"/>
            <a:ext cx="14762163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pt-BR"/>
          </a:p>
        </p:txBody>
      </p:sp>
      <p:sp>
        <p:nvSpPr>
          <p:cNvPr id="152590" name="Rectangle 12"/>
          <p:cNvSpPr>
            <a:spLocks noChangeArrowheads="1"/>
          </p:cNvSpPr>
          <p:nvPr/>
        </p:nvSpPr>
        <p:spPr bwMode="auto">
          <a:xfrm>
            <a:off x="0" y="3100388"/>
            <a:ext cx="14762163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pt-BR"/>
          </a:p>
        </p:txBody>
      </p:sp>
      <p:graphicFrame>
        <p:nvGraphicFramePr>
          <p:cNvPr id="152584" name="Object 8"/>
          <p:cNvGraphicFramePr>
            <a:graphicFrameLocks noChangeAspect="1"/>
          </p:cNvGraphicFramePr>
          <p:nvPr/>
        </p:nvGraphicFramePr>
        <p:xfrm>
          <a:off x="3841750" y="4013200"/>
          <a:ext cx="6477000" cy="1073150"/>
        </p:xfrm>
        <a:graphic>
          <a:graphicData uri="http://schemas.openxmlformats.org/presentationml/2006/ole">
            <p:oleObj spid="_x0000_s152584" name="Equation" r:id="rId3" imgW="2400120" imgH="39348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1" name="Espaço Reservado para Rodapé 4"/>
          <p:cNvSpPr txBox="1">
            <a:spLocks noGrp="1"/>
          </p:cNvSpPr>
          <p:nvPr/>
        </p:nvSpPr>
        <p:spPr bwMode="auto">
          <a:xfrm>
            <a:off x="6457950" y="0"/>
            <a:ext cx="7472363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/>
            <a:r>
              <a:rPr lang="pt-BR" sz="1200" b="1" u="sng">
                <a:solidFill>
                  <a:srgbClr val="898989"/>
                </a:solidFill>
                <a:latin typeface="Times New Roman" pitchFamily="18" charset="0"/>
              </a:rPr>
              <a:t>CCA039 - Irrigação e Drenagem. Tales Miler Soares - UFRB/CCAAB/NEAS</a:t>
            </a:r>
          </a:p>
        </p:txBody>
      </p:sp>
      <p:sp>
        <p:nvSpPr>
          <p:cNvPr id="168962" name="Espaço Reservado para Número de Slide 5"/>
          <p:cNvSpPr txBox="1">
            <a:spLocks noGrp="1"/>
          </p:cNvSpPr>
          <p:nvPr/>
        </p:nvSpPr>
        <p:spPr bwMode="auto">
          <a:xfrm>
            <a:off x="14023975" y="39688"/>
            <a:ext cx="738188" cy="3651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r"/>
            <a:r>
              <a:rPr lang="pt-BR" sz="1200" b="1">
                <a:solidFill>
                  <a:srgbClr val="898989"/>
                </a:solidFill>
                <a:latin typeface="Calibri" pitchFamily="34" charset="0"/>
              </a:rPr>
              <a:t>p.</a:t>
            </a:r>
            <a:fld id="{10C5A223-E64C-4764-A9F2-5205B3612659}" type="slidenum">
              <a:rPr lang="pt-BR" sz="1200" b="1">
                <a:solidFill>
                  <a:srgbClr val="898989"/>
                </a:solidFill>
                <a:latin typeface="Calibri" pitchFamily="34" charset="0"/>
              </a:rPr>
              <a:pPr algn="r"/>
              <a:t>28</a:t>
            </a:fld>
            <a:endParaRPr lang="pt-BR" sz="1200" b="1">
              <a:solidFill>
                <a:srgbClr val="898989"/>
              </a:solidFill>
              <a:latin typeface="Calibri" pitchFamily="34" charset="0"/>
            </a:endParaRPr>
          </a:p>
        </p:txBody>
      </p:sp>
      <p:sp>
        <p:nvSpPr>
          <p:cNvPr id="168963" name="CaixaDeTexto 8"/>
          <p:cNvSpPr txBox="1">
            <a:spLocks noChangeArrowheads="1"/>
          </p:cNvSpPr>
          <p:nvPr/>
        </p:nvSpPr>
        <p:spPr bwMode="auto">
          <a:xfrm>
            <a:off x="180975" y="1773238"/>
            <a:ext cx="7991475" cy="831850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pt-BR" sz="2400" b="1">
                <a:latin typeface="Calibri" pitchFamily="34" charset="0"/>
              </a:rPr>
              <a:t>Se desejar saber mais sobre Jerald Emmet Christiansen (1905-1989)</a:t>
            </a:r>
          </a:p>
        </p:txBody>
      </p:sp>
      <p:pic>
        <p:nvPicPr>
          <p:cNvPr id="168964" name="Picture 27" descr="christiansen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389938" y="523875"/>
            <a:ext cx="6372225" cy="6351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8965" name="Rectangle 28"/>
          <p:cNvSpPr>
            <a:spLocks noChangeArrowheads="1"/>
          </p:cNvSpPr>
          <p:nvPr/>
        </p:nvSpPr>
        <p:spPr bwMode="auto">
          <a:xfrm>
            <a:off x="4467225" y="5300663"/>
            <a:ext cx="3849688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pt-BR">
                <a:latin typeface="Calibri" pitchFamily="34" charset="0"/>
              </a:rPr>
              <a:t>https://archive.org/details/irrigationbyspri670chri</a:t>
            </a:r>
          </a:p>
        </p:txBody>
      </p:sp>
      <p:sp>
        <p:nvSpPr>
          <p:cNvPr id="168967" name="Rectangle 7"/>
          <p:cNvSpPr>
            <a:spLocks noChangeArrowheads="1"/>
          </p:cNvSpPr>
          <p:nvPr/>
        </p:nvSpPr>
        <p:spPr bwMode="auto">
          <a:xfrm>
            <a:off x="3690938" y="3086100"/>
            <a:ext cx="7378700" cy="687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pt-BR"/>
              <a:t>DENÍCULI, W.; RAMOS, M. M.; LOUREIRO, B. T. Dimensionamento de tubulações</a:t>
            </a:r>
          </a:p>
          <a:p>
            <a:r>
              <a:rPr lang="pt-BR"/>
              <a:t>dotadas de múltiplas saídas, utilizando o conceito de condutos equivalentes.</a:t>
            </a:r>
          </a:p>
          <a:p>
            <a:r>
              <a:rPr lang="pt-BR" b="1"/>
              <a:t>Revista Ceres</a:t>
            </a:r>
            <a:r>
              <a:rPr lang="pt-BR"/>
              <a:t>, Viçosa, v. 39, n. 225, p. 414-427, 1992.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986" name="Espaço Reservado para Rodapé 4"/>
          <p:cNvSpPr txBox="1">
            <a:spLocks noGrp="1"/>
          </p:cNvSpPr>
          <p:nvPr/>
        </p:nvSpPr>
        <p:spPr bwMode="auto">
          <a:xfrm>
            <a:off x="6457950" y="0"/>
            <a:ext cx="7472363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/>
            <a:r>
              <a:rPr lang="pt-BR" sz="1200" b="1" u="sng">
                <a:solidFill>
                  <a:srgbClr val="898989"/>
                </a:solidFill>
                <a:latin typeface="Times New Roman" pitchFamily="18" charset="0"/>
              </a:rPr>
              <a:t>CCA039 - Irrigação e Drenagem. Tales Miler Soares - UFRB/CCAAB/NEAS</a:t>
            </a:r>
          </a:p>
        </p:txBody>
      </p:sp>
      <p:sp>
        <p:nvSpPr>
          <p:cNvPr id="169987" name="Espaço Reservado para Número de Slide 5"/>
          <p:cNvSpPr txBox="1">
            <a:spLocks noGrp="1"/>
          </p:cNvSpPr>
          <p:nvPr/>
        </p:nvSpPr>
        <p:spPr bwMode="auto">
          <a:xfrm>
            <a:off x="14023975" y="39688"/>
            <a:ext cx="738188" cy="3651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r"/>
            <a:r>
              <a:rPr lang="pt-BR" sz="1200" b="1">
                <a:solidFill>
                  <a:srgbClr val="898989"/>
                </a:solidFill>
                <a:latin typeface="Calibri" pitchFamily="34" charset="0"/>
              </a:rPr>
              <a:t>p.</a:t>
            </a:r>
            <a:fld id="{E111199A-C176-4DAF-BAC4-70068DE23DEE}" type="slidenum">
              <a:rPr lang="pt-BR" sz="1200" b="1">
                <a:solidFill>
                  <a:srgbClr val="898989"/>
                </a:solidFill>
                <a:latin typeface="Calibri" pitchFamily="34" charset="0"/>
              </a:rPr>
              <a:pPr algn="r"/>
              <a:t>29</a:t>
            </a:fld>
            <a:endParaRPr lang="pt-BR" sz="1200" b="1">
              <a:solidFill>
                <a:srgbClr val="898989"/>
              </a:solidFill>
              <a:latin typeface="Calibri" pitchFamily="34" charset="0"/>
            </a:endParaRPr>
          </a:p>
        </p:txBody>
      </p:sp>
      <p:sp>
        <p:nvSpPr>
          <p:cNvPr id="169991" name="Rectangle 7"/>
          <p:cNvSpPr>
            <a:spLocks noChangeArrowheads="1"/>
          </p:cNvSpPr>
          <p:nvPr/>
        </p:nvSpPr>
        <p:spPr bwMode="auto">
          <a:xfrm>
            <a:off x="127000" y="2708275"/>
            <a:ext cx="14382750" cy="831850"/>
          </a:xfrm>
          <a:prstGeom prst="rect">
            <a:avLst/>
          </a:prstGeom>
          <a:noFill/>
          <a:ln w="9525" algn="ctr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/>
            <a:r>
              <a:rPr lang="pt-BR" sz="2400" b="1">
                <a:latin typeface="Calibri" pitchFamily="34" charset="0"/>
              </a:rPr>
              <a:t>DENÍCULI, W.; RAMOS, M. M.; LOUREIRO, B. T. Dimensionamento de tubulações dotadas de múltiplas saídas, utilizando o conceito de condutos equivalentes. Revista Ceres, Viçosa, v. 39, n. 225, p. 414-427, 1992.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CaixaDeTexto 5"/>
          <p:cNvSpPr txBox="1">
            <a:spLocks noChangeArrowheads="1"/>
          </p:cNvSpPr>
          <p:nvPr/>
        </p:nvSpPr>
        <p:spPr bwMode="auto">
          <a:xfrm>
            <a:off x="230188" y="1681163"/>
            <a:ext cx="14401800" cy="2530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BR" sz="4000" b="1">
                <a:latin typeface="Calibri" pitchFamily="34" charset="0"/>
              </a:rPr>
              <a:t>Comentários de Aula</a:t>
            </a:r>
          </a:p>
          <a:p>
            <a:pPr algn="ctr"/>
            <a:endParaRPr lang="pt-BR" sz="4000" b="1">
              <a:latin typeface="Calibri" pitchFamily="34" charset="0"/>
            </a:endParaRPr>
          </a:p>
          <a:p>
            <a:pPr algn="ctr"/>
            <a:endParaRPr lang="pt-BR" sz="4000" b="1">
              <a:latin typeface="Calibri" pitchFamily="34" charset="0"/>
            </a:endParaRPr>
          </a:p>
          <a:p>
            <a:pPr algn="ctr"/>
            <a:r>
              <a:rPr lang="pt-BR" sz="4000" b="1">
                <a:latin typeface="Calibri" pitchFamily="34" charset="0"/>
              </a:rPr>
              <a:t>Linha Lateral com 2 Diâmetros</a:t>
            </a:r>
          </a:p>
        </p:txBody>
      </p:sp>
      <p:sp>
        <p:nvSpPr>
          <p:cNvPr id="17410" name="Espaço Reservado para Rodapé 4"/>
          <p:cNvSpPr txBox="1">
            <a:spLocks noGrp="1"/>
          </p:cNvSpPr>
          <p:nvPr/>
        </p:nvSpPr>
        <p:spPr bwMode="auto">
          <a:xfrm>
            <a:off x="6457950" y="0"/>
            <a:ext cx="7472363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/>
            <a:r>
              <a:rPr lang="pt-BR" sz="1200" b="1" u="sng">
                <a:solidFill>
                  <a:srgbClr val="898989"/>
                </a:solidFill>
                <a:latin typeface="Times New Roman" pitchFamily="18" charset="0"/>
              </a:rPr>
              <a:t>CCA039 - Irrigação e Drenagem. Tales Miler Soares - UFRB/CCAAB/NEAS</a:t>
            </a:r>
          </a:p>
        </p:txBody>
      </p:sp>
      <p:sp>
        <p:nvSpPr>
          <p:cNvPr id="17411" name="Espaço Reservado para Número de Slide 5"/>
          <p:cNvSpPr txBox="1">
            <a:spLocks noGrp="1"/>
          </p:cNvSpPr>
          <p:nvPr/>
        </p:nvSpPr>
        <p:spPr bwMode="auto">
          <a:xfrm>
            <a:off x="14023975" y="39688"/>
            <a:ext cx="738188" cy="3651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r"/>
            <a:r>
              <a:rPr lang="pt-BR" sz="1200" b="1">
                <a:solidFill>
                  <a:srgbClr val="898989"/>
                </a:solidFill>
                <a:latin typeface="Calibri" pitchFamily="34" charset="0"/>
              </a:rPr>
              <a:t>p.</a:t>
            </a:r>
            <a:fld id="{9A3D9D69-7224-4B35-A00C-F0BBC3306DC9}" type="slidenum">
              <a:rPr lang="pt-BR" sz="1200" b="1">
                <a:solidFill>
                  <a:srgbClr val="898989"/>
                </a:solidFill>
                <a:latin typeface="Calibri" pitchFamily="34" charset="0"/>
              </a:rPr>
              <a:pPr algn="r"/>
              <a:t>3</a:t>
            </a:fld>
            <a:endParaRPr lang="pt-BR" sz="1200" b="1">
              <a:solidFill>
                <a:srgbClr val="898989"/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CaixaDeTexto 8"/>
          <p:cNvSpPr txBox="1">
            <a:spLocks noChangeArrowheads="1"/>
          </p:cNvSpPr>
          <p:nvPr/>
        </p:nvSpPr>
        <p:spPr bwMode="auto">
          <a:xfrm>
            <a:off x="180975" y="358775"/>
            <a:ext cx="14401800" cy="5945188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BR" sz="3600" b="1">
                <a:solidFill>
                  <a:srgbClr val="0033CC"/>
                </a:solidFill>
                <a:latin typeface="Calibri" pitchFamily="34" charset="0"/>
              </a:rPr>
              <a:t>Decisão a tomar em cima do diâmetro teórico calculado:</a:t>
            </a:r>
          </a:p>
          <a:p>
            <a:pPr algn="just"/>
            <a:endParaRPr lang="pt-BR" sz="1200" b="1">
              <a:solidFill>
                <a:srgbClr val="0033CC"/>
              </a:solidFill>
              <a:latin typeface="Calibri" pitchFamily="34" charset="0"/>
            </a:endParaRPr>
          </a:p>
          <a:p>
            <a:pPr algn="just"/>
            <a:r>
              <a:rPr lang="pt-BR" sz="2400" b="1">
                <a:latin typeface="Calibri" pitchFamily="34" charset="0"/>
              </a:rPr>
              <a:t>Conhecido o diâmetro teórico calculado para uma dada condição de vazão, comprimento da lateral e perda de carga máxima tolerada, o projetista deve decidir sobre qual diâmetro comercial adotar.</a:t>
            </a:r>
          </a:p>
          <a:p>
            <a:pPr algn="just"/>
            <a:endParaRPr lang="pt-BR" sz="2400" b="1">
              <a:latin typeface="Calibri" pitchFamily="34" charset="0"/>
            </a:endParaRPr>
          </a:p>
          <a:p>
            <a:pPr algn="just"/>
            <a:r>
              <a:rPr lang="pt-BR" sz="2400" b="1">
                <a:latin typeface="Calibri" pitchFamily="34" charset="0"/>
              </a:rPr>
              <a:t>a) Caso adote o diâmetro comercial imediatamente inferior ao diâmetro teórico, a Hf real observada será maior que a Hf real tolerada: assim, a rigor, a Lateral estará mal dimensionada (por mais próximo que o diâmetro comercial imediatamente inferior seja do diâmetro teórico).</a:t>
            </a:r>
          </a:p>
          <a:p>
            <a:pPr algn="just"/>
            <a:r>
              <a:rPr lang="pt-BR" sz="2400" b="1" u="sng">
                <a:solidFill>
                  <a:srgbClr val="0033CC"/>
                </a:solidFill>
                <a:latin typeface="Calibri" pitchFamily="34" charset="0"/>
              </a:rPr>
              <a:t>Implicações práticas:</a:t>
            </a:r>
            <a:r>
              <a:rPr lang="pt-BR" sz="2400" b="1">
                <a:latin typeface="Calibri" pitchFamily="34" charset="0"/>
              </a:rPr>
              <a:t> o custo fixo do investimento da compra será menor, pois tubos de menor diâmetro são mais baratos, mas, com maior Hf real observada será consumida maior potência pelo conjunto moto-bomba, resultando em maior custo variável de energia (elétrica ou a combustível). </a:t>
            </a:r>
          </a:p>
          <a:p>
            <a:pPr algn="just"/>
            <a:endParaRPr lang="pt-BR" sz="2400" b="1">
              <a:latin typeface="Calibri" pitchFamily="34" charset="0"/>
            </a:endParaRPr>
          </a:p>
          <a:p>
            <a:pPr algn="just"/>
            <a:r>
              <a:rPr lang="pt-BR" sz="2400" b="1">
                <a:latin typeface="Calibri" pitchFamily="34" charset="0"/>
              </a:rPr>
              <a:t>b) Caso adote o diâmetro comercial imediatamente superior ao diâmetro teórico, a Hf real observada será corretamente menor que a Hf real tolerada: assim, a Lateral estará bem dimensionada. </a:t>
            </a:r>
          </a:p>
          <a:p>
            <a:pPr algn="just"/>
            <a:r>
              <a:rPr lang="pt-BR" sz="2400" b="1" u="sng">
                <a:solidFill>
                  <a:srgbClr val="0033CC"/>
                </a:solidFill>
                <a:latin typeface="Calibri" pitchFamily="34" charset="0"/>
              </a:rPr>
              <a:t>Implicações práticas:</a:t>
            </a:r>
            <a:r>
              <a:rPr lang="pt-BR" sz="2400" b="1">
                <a:latin typeface="Calibri" pitchFamily="34" charset="0"/>
              </a:rPr>
              <a:t> maior preço pago pelos tubos (custo fixo), mas menor consumo de energia (custo variável).</a:t>
            </a:r>
          </a:p>
        </p:txBody>
      </p:sp>
      <p:sp>
        <p:nvSpPr>
          <p:cNvPr id="18434" name="Espaço Reservado para Rodapé 4"/>
          <p:cNvSpPr txBox="1">
            <a:spLocks noGrp="1"/>
          </p:cNvSpPr>
          <p:nvPr/>
        </p:nvSpPr>
        <p:spPr bwMode="auto">
          <a:xfrm>
            <a:off x="6457950" y="0"/>
            <a:ext cx="7472363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/>
            <a:r>
              <a:rPr lang="pt-BR" sz="1200" b="1" u="sng">
                <a:solidFill>
                  <a:srgbClr val="898989"/>
                </a:solidFill>
                <a:latin typeface="Times New Roman" pitchFamily="18" charset="0"/>
              </a:rPr>
              <a:t>CCA039 - Irrigação e Drenagem. Tales Miler Soares - UFRB/CCAAB/NEAS</a:t>
            </a:r>
          </a:p>
        </p:txBody>
      </p:sp>
      <p:sp>
        <p:nvSpPr>
          <p:cNvPr id="18435" name="Espaço Reservado para Número de Slide 5"/>
          <p:cNvSpPr txBox="1">
            <a:spLocks noGrp="1"/>
          </p:cNvSpPr>
          <p:nvPr/>
        </p:nvSpPr>
        <p:spPr bwMode="auto">
          <a:xfrm>
            <a:off x="14023975" y="39688"/>
            <a:ext cx="738188" cy="3651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r"/>
            <a:r>
              <a:rPr lang="pt-BR" sz="1200" b="1">
                <a:solidFill>
                  <a:srgbClr val="898989"/>
                </a:solidFill>
                <a:latin typeface="Calibri" pitchFamily="34" charset="0"/>
              </a:rPr>
              <a:t>p.</a:t>
            </a:r>
            <a:fld id="{7D0EA168-BB10-4A8A-A1A5-2061DDFF7348}" type="slidenum">
              <a:rPr lang="pt-BR" sz="1200" b="1">
                <a:solidFill>
                  <a:srgbClr val="898989"/>
                </a:solidFill>
                <a:latin typeface="Calibri" pitchFamily="34" charset="0"/>
              </a:rPr>
              <a:pPr algn="r"/>
              <a:t>4</a:t>
            </a:fld>
            <a:endParaRPr lang="pt-BR" sz="1200" b="1">
              <a:solidFill>
                <a:srgbClr val="898989"/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CaixaDeTexto 8"/>
          <p:cNvSpPr txBox="1">
            <a:spLocks noChangeArrowheads="1"/>
          </p:cNvSpPr>
          <p:nvPr/>
        </p:nvSpPr>
        <p:spPr bwMode="auto">
          <a:xfrm>
            <a:off x="107950" y="115888"/>
            <a:ext cx="6985000" cy="635000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pt-BR" sz="3500" b="1">
                <a:latin typeface="Calibri" pitchFamily="34" charset="0"/>
              </a:rPr>
              <a:t>Questão do Preço x Questão da Hf </a:t>
            </a:r>
          </a:p>
        </p:txBody>
      </p:sp>
      <p:sp>
        <p:nvSpPr>
          <p:cNvPr id="19458" name="Espaço Reservado para Rodapé 4"/>
          <p:cNvSpPr txBox="1">
            <a:spLocks noGrp="1"/>
          </p:cNvSpPr>
          <p:nvPr/>
        </p:nvSpPr>
        <p:spPr bwMode="auto">
          <a:xfrm>
            <a:off x="6457950" y="0"/>
            <a:ext cx="7472363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/>
            <a:r>
              <a:rPr lang="pt-BR" sz="1200" b="1" u="sng">
                <a:solidFill>
                  <a:srgbClr val="898989"/>
                </a:solidFill>
                <a:latin typeface="Times New Roman" pitchFamily="18" charset="0"/>
              </a:rPr>
              <a:t>CCA039 - Irrigação e Drenagem. Tales Miler Soares - UFRB/CCAAB/NEAS</a:t>
            </a:r>
          </a:p>
        </p:txBody>
      </p:sp>
      <p:sp>
        <p:nvSpPr>
          <p:cNvPr id="19459" name="Espaço Reservado para Número de Slide 5"/>
          <p:cNvSpPr txBox="1">
            <a:spLocks noGrp="1"/>
          </p:cNvSpPr>
          <p:nvPr/>
        </p:nvSpPr>
        <p:spPr bwMode="auto">
          <a:xfrm>
            <a:off x="14023975" y="39688"/>
            <a:ext cx="738188" cy="3651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r"/>
            <a:r>
              <a:rPr lang="pt-BR" sz="1200" b="1">
                <a:solidFill>
                  <a:srgbClr val="898989"/>
                </a:solidFill>
                <a:latin typeface="Calibri" pitchFamily="34" charset="0"/>
              </a:rPr>
              <a:t>p.</a:t>
            </a:r>
            <a:fld id="{E3B07B7F-F1F0-4BFA-881D-F7654CEF3D55}" type="slidenum">
              <a:rPr lang="pt-BR" sz="1200" b="1">
                <a:solidFill>
                  <a:srgbClr val="898989"/>
                </a:solidFill>
                <a:latin typeface="Calibri" pitchFamily="34" charset="0"/>
              </a:rPr>
              <a:pPr algn="r"/>
              <a:t>5</a:t>
            </a:fld>
            <a:endParaRPr lang="pt-BR" sz="1200" b="1">
              <a:solidFill>
                <a:srgbClr val="898989"/>
              </a:solidFill>
              <a:latin typeface="Calibri" pitchFamily="34" charset="0"/>
            </a:endParaRPr>
          </a:p>
        </p:txBody>
      </p:sp>
      <p:sp>
        <p:nvSpPr>
          <p:cNvPr id="19460" name="Line 5"/>
          <p:cNvSpPr>
            <a:spLocks noChangeShapeType="1"/>
          </p:cNvSpPr>
          <p:nvPr/>
        </p:nvSpPr>
        <p:spPr bwMode="auto">
          <a:xfrm>
            <a:off x="7164388" y="260350"/>
            <a:ext cx="0" cy="659765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pt-BR"/>
          </a:p>
        </p:txBody>
      </p:sp>
      <p:graphicFrame>
        <p:nvGraphicFramePr>
          <p:cNvPr id="19613" name="Group 157"/>
          <p:cNvGraphicFramePr>
            <a:graphicFrameLocks noGrp="1"/>
          </p:cNvGraphicFramePr>
          <p:nvPr/>
        </p:nvGraphicFramePr>
        <p:xfrm>
          <a:off x="252413" y="1341438"/>
          <a:ext cx="5873750" cy="4579937"/>
        </p:xfrm>
        <a:graphic>
          <a:graphicData uri="http://schemas.openxmlformats.org/drawingml/2006/table">
            <a:tbl>
              <a:tblPr/>
              <a:tblGrid>
                <a:gridCol w="2879725"/>
                <a:gridCol w="2994025"/>
              </a:tblGrid>
              <a:tr h="65563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pt-B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Diâmetro Tubo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pt-B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Preço* (RS/6m)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524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pt-B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35 mm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pt-B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10,60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524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pt-B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50 mm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pt-B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14,70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5563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pt-B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75 mm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pt-B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26,90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5563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pt-B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100 mm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pt-B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46,00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524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pt-B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125 mm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pt-B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71,40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5563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pt-B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150 mm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pt-B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96,80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9487" name="Rectangle 35"/>
          <p:cNvSpPr>
            <a:spLocks noChangeArrowheads="1"/>
          </p:cNvSpPr>
          <p:nvPr/>
        </p:nvSpPr>
        <p:spPr bwMode="auto">
          <a:xfrm>
            <a:off x="180975" y="5949950"/>
            <a:ext cx="4521200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/>
              <a:t>http://www.guilore.com.br/site/busca/nrPag/7/?search=tubo</a:t>
            </a:r>
          </a:p>
        </p:txBody>
      </p:sp>
      <p:graphicFrame>
        <p:nvGraphicFramePr>
          <p:cNvPr id="19611" name="Group 155"/>
          <p:cNvGraphicFramePr>
            <a:graphicFrameLocks noGrp="1"/>
          </p:cNvGraphicFramePr>
          <p:nvPr/>
        </p:nvGraphicFramePr>
        <p:xfrm>
          <a:off x="8005763" y="1801813"/>
          <a:ext cx="5856287" cy="4579937"/>
        </p:xfrm>
        <a:graphic>
          <a:graphicData uri="http://schemas.openxmlformats.org/drawingml/2006/table">
            <a:tbl>
              <a:tblPr/>
              <a:tblGrid>
                <a:gridCol w="2928937"/>
                <a:gridCol w="2927350"/>
              </a:tblGrid>
              <a:tr h="65563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pt-B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Diâmetro Tubo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pt-B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Hf (mca)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524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pt-B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35 mm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pt-B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24,002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524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pt-B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50 mm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pt-B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4,225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5563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pt-B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75 mm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pt-B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0,587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5563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pt-B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100 mm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pt-B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0,144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524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pt-B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125 mm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pt-B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0,049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5563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pt-B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150 mm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pt-B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0,020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9514" name="CaixaDeTexto 8"/>
          <p:cNvSpPr txBox="1">
            <a:spLocks noChangeArrowheads="1"/>
          </p:cNvSpPr>
          <p:nvPr/>
        </p:nvSpPr>
        <p:spPr bwMode="auto">
          <a:xfrm>
            <a:off x="7524750" y="692150"/>
            <a:ext cx="7056438" cy="955675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BR" sz="2800" b="1">
                <a:solidFill>
                  <a:srgbClr val="0033CC"/>
                </a:solidFill>
                <a:latin typeface="Calibri" pitchFamily="34" charset="0"/>
              </a:rPr>
              <a:t>Hf para uma vazão constante de 10 m3/h em 100 m de tubulação PVC Asperbras PN 40</a:t>
            </a:r>
          </a:p>
        </p:txBody>
      </p:sp>
      <p:sp>
        <p:nvSpPr>
          <p:cNvPr id="19515" name="CaixaDeTexto 8"/>
          <p:cNvSpPr txBox="1">
            <a:spLocks noChangeArrowheads="1"/>
          </p:cNvSpPr>
          <p:nvPr/>
        </p:nvSpPr>
        <p:spPr bwMode="auto">
          <a:xfrm>
            <a:off x="36513" y="765175"/>
            <a:ext cx="7056437" cy="528638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BR" sz="2800" b="1">
                <a:solidFill>
                  <a:srgbClr val="0033CC"/>
                </a:solidFill>
                <a:latin typeface="Calibri" pitchFamily="34" charset="0"/>
              </a:rPr>
              <a:t>Preço de Tubo de PVC Asperbras PN 40</a:t>
            </a:r>
          </a:p>
        </p:txBody>
      </p:sp>
      <p:sp>
        <p:nvSpPr>
          <p:cNvPr id="19516" name="Rectangle 35"/>
          <p:cNvSpPr>
            <a:spLocks noChangeArrowheads="1"/>
          </p:cNvSpPr>
          <p:nvPr/>
        </p:nvSpPr>
        <p:spPr bwMode="auto">
          <a:xfrm>
            <a:off x="252413" y="6308725"/>
            <a:ext cx="6696075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/>
              <a:t>* Esses preços não são deflacionados. Servem apenas para verificar a proporcionalidade variável entre si.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CaixaDeTexto 8"/>
          <p:cNvSpPr txBox="1">
            <a:spLocks noChangeArrowheads="1"/>
          </p:cNvSpPr>
          <p:nvPr/>
        </p:nvSpPr>
        <p:spPr bwMode="auto">
          <a:xfrm>
            <a:off x="180975" y="358775"/>
            <a:ext cx="14401800" cy="5214938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BR" sz="3600" b="1">
                <a:solidFill>
                  <a:srgbClr val="0033CC"/>
                </a:solidFill>
                <a:latin typeface="Calibri" pitchFamily="34" charset="0"/>
              </a:rPr>
              <a:t>Decisão a tomar em cima do diâmetro teórico calculado:</a:t>
            </a:r>
          </a:p>
          <a:p>
            <a:pPr algn="just"/>
            <a:endParaRPr lang="pt-BR" sz="1200" b="1">
              <a:solidFill>
                <a:srgbClr val="0033CC"/>
              </a:solidFill>
              <a:latin typeface="Calibri" pitchFamily="34" charset="0"/>
            </a:endParaRPr>
          </a:p>
          <a:p>
            <a:pPr algn="just"/>
            <a:endParaRPr lang="pt-BR" sz="2400" b="1">
              <a:latin typeface="Calibri" pitchFamily="34" charset="0"/>
            </a:endParaRPr>
          </a:p>
          <a:p>
            <a:pPr algn="just"/>
            <a:endParaRPr lang="pt-BR" sz="2400" b="1">
              <a:latin typeface="Calibri" pitchFamily="34" charset="0"/>
            </a:endParaRPr>
          </a:p>
          <a:p>
            <a:pPr algn="just"/>
            <a:r>
              <a:rPr lang="pt-BR" sz="2400" b="1">
                <a:latin typeface="Calibri" pitchFamily="34" charset="0"/>
              </a:rPr>
              <a:t>c) Uma terceira opção seria combinar diferentes diâmetros para a Lateral.</a:t>
            </a:r>
          </a:p>
          <a:p>
            <a:pPr algn="just"/>
            <a:endParaRPr lang="pt-BR" sz="2400" b="1">
              <a:latin typeface="Calibri" pitchFamily="34" charset="0"/>
            </a:endParaRPr>
          </a:p>
          <a:p>
            <a:pPr algn="just"/>
            <a:endParaRPr lang="pt-BR" sz="2400" b="1">
              <a:latin typeface="Calibri" pitchFamily="34" charset="0"/>
            </a:endParaRPr>
          </a:p>
          <a:p>
            <a:pPr algn="just"/>
            <a:endParaRPr lang="pt-BR" sz="2400" b="1">
              <a:latin typeface="Calibri" pitchFamily="34" charset="0"/>
            </a:endParaRPr>
          </a:p>
          <a:p>
            <a:pPr algn="just"/>
            <a:endParaRPr lang="pt-BR" sz="2400" b="1">
              <a:latin typeface="Calibri" pitchFamily="34" charset="0"/>
            </a:endParaRPr>
          </a:p>
          <a:p>
            <a:pPr algn="just"/>
            <a:r>
              <a:rPr lang="pt-BR" sz="2400" b="1">
                <a:latin typeface="Calibri" pitchFamily="34" charset="0"/>
              </a:rPr>
              <a:t>Qual o princípio por trás dessa opção?</a:t>
            </a:r>
          </a:p>
          <a:p>
            <a:pPr algn="just"/>
            <a:endParaRPr lang="pt-BR" sz="2400" b="1">
              <a:latin typeface="Calibri" pitchFamily="34" charset="0"/>
            </a:endParaRPr>
          </a:p>
          <a:p>
            <a:pPr algn="just"/>
            <a:r>
              <a:rPr lang="pt-BR" sz="2400" b="1">
                <a:latin typeface="Calibri" pitchFamily="34" charset="0"/>
              </a:rPr>
              <a:t>No início da Lateral se conduz maior vazão e no seu final se conduz menor vazão. </a:t>
            </a:r>
          </a:p>
          <a:p>
            <a:pPr algn="just"/>
            <a:endParaRPr lang="pt-BR" sz="2400" b="1">
              <a:latin typeface="Calibri" pitchFamily="34" charset="0"/>
            </a:endParaRPr>
          </a:p>
          <a:p>
            <a:pPr algn="just"/>
            <a:r>
              <a:rPr lang="pt-BR" sz="2400" b="1">
                <a:latin typeface="Calibri" pitchFamily="34" charset="0"/>
              </a:rPr>
              <a:t>Assim, um maior diâmetro deve ser escolhido para o início da Lateral. </a:t>
            </a:r>
          </a:p>
        </p:txBody>
      </p:sp>
      <p:sp>
        <p:nvSpPr>
          <p:cNvPr id="20482" name="Espaço Reservado para Rodapé 4"/>
          <p:cNvSpPr txBox="1">
            <a:spLocks noGrp="1"/>
          </p:cNvSpPr>
          <p:nvPr/>
        </p:nvSpPr>
        <p:spPr bwMode="auto">
          <a:xfrm>
            <a:off x="6457950" y="0"/>
            <a:ext cx="7472363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/>
            <a:r>
              <a:rPr lang="pt-BR" sz="1200" b="1" u="sng">
                <a:solidFill>
                  <a:srgbClr val="898989"/>
                </a:solidFill>
                <a:latin typeface="Times New Roman" pitchFamily="18" charset="0"/>
              </a:rPr>
              <a:t>CCA039 - Irrigação e Drenagem. Tales Miler Soares - UFRB/CCAAB/NEAS</a:t>
            </a:r>
          </a:p>
        </p:txBody>
      </p:sp>
      <p:sp>
        <p:nvSpPr>
          <p:cNvPr id="20483" name="Espaço Reservado para Número de Slide 5"/>
          <p:cNvSpPr txBox="1">
            <a:spLocks noGrp="1"/>
          </p:cNvSpPr>
          <p:nvPr/>
        </p:nvSpPr>
        <p:spPr bwMode="auto">
          <a:xfrm>
            <a:off x="14023975" y="39688"/>
            <a:ext cx="738188" cy="3651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r"/>
            <a:r>
              <a:rPr lang="pt-BR" sz="1200" b="1">
                <a:solidFill>
                  <a:srgbClr val="898989"/>
                </a:solidFill>
                <a:latin typeface="Calibri" pitchFamily="34" charset="0"/>
              </a:rPr>
              <a:t>p.</a:t>
            </a:r>
            <a:fld id="{1AD2B933-347F-4118-B63B-BFBEC3D2F038}" type="slidenum">
              <a:rPr lang="pt-BR" sz="1200" b="1">
                <a:solidFill>
                  <a:srgbClr val="898989"/>
                </a:solidFill>
                <a:latin typeface="Calibri" pitchFamily="34" charset="0"/>
              </a:rPr>
              <a:pPr algn="r"/>
              <a:t>6</a:t>
            </a:fld>
            <a:endParaRPr lang="pt-BR" sz="1200" b="1">
              <a:solidFill>
                <a:srgbClr val="898989"/>
              </a:solidFill>
              <a:latin typeface="Calibri" pitchFamily="34" charset="0"/>
            </a:endParaRPr>
          </a:p>
        </p:txBody>
      </p:sp>
      <p:sp>
        <p:nvSpPr>
          <p:cNvPr id="20484" name="Line 5"/>
          <p:cNvSpPr>
            <a:spLocks noChangeShapeType="1"/>
          </p:cNvSpPr>
          <p:nvPr/>
        </p:nvSpPr>
        <p:spPr bwMode="auto">
          <a:xfrm>
            <a:off x="180975" y="3357563"/>
            <a:ext cx="14581188" cy="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CaixaDeTexto 8"/>
          <p:cNvSpPr txBox="1">
            <a:spLocks noChangeArrowheads="1"/>
          </p:cNvSpPr>
          <p:nvPr/>
        </p:nvSpPr>
        <p:spPr bwMode="auto">
          <a:xfrm>
            <a:off x="180975" y="6092825"/>
            <a:ext cx="2376488" cy="466725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BR" sz="2400" b="1">
                <a:latin typeface="Calibri" pitchFamily="34" charset="0"/>
              </a:rPr>
              <a:t>Linha Principal</a:t>
            </a:r>
          </a:p>
        </p:txBody>
      </p:sp>
      <p:sp>
        <p:nvSpPr>
          <p:cNvPr id="21506" name="Espaço Reservado para Rodapé 4"/>
          <p:cNvSpPr txBox="1">
            <a:spLocks noGrp="1"/>
          </p:cNvSpPr>
          <p:nvPr/>
        </p:nvSpPr>
        <p:spPr bwMode="auto">
          <a:xfrm>
            <a:off x="6457950" y="0"/>
            <a:ext cx="7472363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/>
            <a:r>
              <a:rPr lang="pt-BR" sz="1200" b="1" u="sng">
                <a:solidFill>
                  <a:srgbClr val="898989"/>
                </a:solidFill>
                <a:latin typeface="Times New Roman" pitchFamily="18" charset="0"/>
              </a:rPr>
              <a:t>CCA039 - Irrigação e Drenagem. Tales Miler Soares - UFRB/CCAAB/NEAS</a:t>
            </a:r>
          </a:p>
        </p:txBody>
      </p:sp>
      <p:sp>
        <p:nvSpPr>
          <p:cNvPr id="21507" name="Espaço Reservado para Número de Slide 5"/>
          <p:cNvSpPr txBox="1">
            <a:spLocks noGrp="1"/>
          </p:cNvSpPr>
          <p:nvPr/>
        </p:nvSpPr>
        <p:spPr bwMode="auto">
          <a:xfrm>
            <a:off x="14023975" y="39688"/>
            <a:ext cx="738188" cy="3651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r"/>
            <a:r>
              <a:rPr lang="pt-BR" sz="1200" b="1">
                <a:solidFill>
                  <a:srgbClr val="898989"/>
                </a:solidFill>
                <a:latin typeface="Calibri" pitchFamily="34" charset="0"/>
              </a:rPr>
              <a:t>p.</a:t>
            </a:r>
            <a:fld id="{27F760D2-1E71-4BA3-85F1-129AF6152590}" type="slidenum">
              <a:rPr lang="pt-BR" sz="1200" b="1">
                <a:solidFill>
                  <a:srgbClr val="898989"/>
                </a:solidFill>
                <a:latin typeface="Calibri" pitchFamily="34" charset="0"/>
              </a:rPr>
              <a:pPr algn="r"/>
              <a:t>7</a:t>
            </a:fld>
            <a:endParaRPr lang="pt-BR" sz="1200" b="1">
              <a:solidFill>
                <a:srgbClr val="898989"/>
              </a:solidFill>
              <a:latin typeface="Calibri" pitchFamily="34" charset="0"/>
            </a:endParaRPr>
          </a:p>
        </p:txBody>
      </p:sp>
      <p:sp>
        <p:nvSpPr>
          <p:cNvPr id="21508" name="AutoShape 7"/>
          <p:cNvSpPr>
            <a:spLocks noChangeArrowheads="1"/>
          </p:cNvSpPr>
          <p:nvPr/>
        </p:nvSpPr>
        <p:spPr bwMode="auto">
          <a:xfrm>
            <a:off x="2089150" y="4005263"/>
            <a:ext cx="12204700" cy="360362"/>
          </a:xfrm>
          <a:prstGeom prst="roundRect">
            <a:avLst>
              <a:gd name="adj" fmla="val 16667"/>
            </a:avLst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21509" name="Line 8"/>
          <p:cNvSpPr>
            <a:spLocks noChangeShapeType="1"/>
          </p:cNvSpPr>
          <p:nvPr/>
        </p:nvSpPr>
        <p:spPr bwMode="auto">
          <a:xfrm flipH="1">
            <a:off x="1331913" y="4941888"/>
            <a:ext cx="0" cy="10795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pt-BR"/>
          </a:p>
        </p:txBody>
      </p:sp>
      <p:sp>
        <p:nvSpPr>
          <p:cNvPr id="21510" name="CaixaDeTexto 8"/>
          <p:cNvSpPr txBox="1">
            <a:spLocks noChangeArrowheads="1"/>
          </p:cNvSpPr>
          <p:nvPr/>
        </p:nvSpPr>
        <p:spPr bwMode="auto">
          <a:xfrm>
            <a:off x="3421063" y="5157788"/>
            <a:ext cx="10045700" cy="1562100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BR" sz="2400" b="1">
                <a:solidFill>
                  <a:srgbClr val="0033CC"/>
                </a:solidFill>
                <a:latin typeface="Calibri" pitchFamily="34" charset="0"/>
              </a:rPr>
              <a:t>A necessidade de diâmetro é a mesma ao longo dessa Lateral com 14 aspersores, lembrando que ao longo dela a Vazão é decrescente?</a:t>
            </a:r>
          </a:p>
          <a:p>
            <a:pPr algn="ctr"/>
            <a:endParaRPr lang="pt-BR" sz="2400" b="1">
              <a:latin typeface="Calibri" pitchFamily="34" charset="0"/>
              <a:sym typeface="Wingdings" pitchFamily="2" charset="2"/>
            </a:endParaRPr>
          </a:p>
          <a:p>
            <a:pPr algn="ctr"/>
            <a:r>
              <a:rPr lang="pt-BR" sz="2400" b="1">
                <a:latin typeface="Calibri" pitchFamily="34" charset="0"/>
                <a:sym typeface="Wingdings" pitchFamily="2" charset="2"/>
              </a:rPr>
              <a:t>    </a:t>
            </a:r>
            <a:r>
              <a:rPr lang="pt-BR" sz="2400" b="1">
                <a:latin typeface="Calibri" pitchFamily="34" charset="0"/>
              </a:rPr>
              <a:t>Não.</a:t>
            </a:r>
          </a:p>
        </p:txBody>
      </p:sp>
      <p:sp>
        <p:nvSpPr>
          <p:cNvPr id="21511" name="Oval 12"/>
          <p:cNvSpPr>
            <a:spLocks noChangeArrowheads="1"/>
          </p:cNvSpPr>
          <p:nvPr/>
        </p:nvSpPr>
        <p:spPr bwMode="auto">
          <a:xfrm>
            <a:off x="722313" y="3500438"/>
            <a:ext cx="1474787" cy="13716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21512" name="Line 13"/>
          <p:cNvSpPr>
            <a:spLocks noChangeShapeType="1"/>
          </p:cNvSpPr>
          <p:nvPr/>
        </p:nvSpPr>
        <p:spPr bwMode="auto">
          <a:xfrm flipV="1">
            <a:off x="3708400" y="3068638"/>
            <a:ext cx="0" cy="1152525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oval" w="med" len="med"/>
          </a:ln>
        </p:spPr>
        <p:txBody>
          <a:bodyPr/>
          <a:lstStyle/>
          <a:p>
            <a:endParaRPr lang="pt-BR"/>
          </a:p>
        </p:txBody>
      </p:sp>
      <p:sp>
        <p:nvSpPr>
          <p:cNvPr id="21513" name="Line 14"/>
          <p:cNvSpPr>
            <a:spLocks noChangeShapeType="1"/>
          </p:cNvSpPr>
          <p:nvPr/>
        </p:nvSpPr>
        <p:spPr bwMode="auto">
          <a:xfrm flipV="1">
            <a:off x="2844800" y="3068638"/>
            <a:ext cx="0" cy="1152525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oval" w="med" len="med"/>
          </a:ln>
        </p:spPr>
        <p:txBody>
          <a:bodyPr/>
          <a:lstStyle/>
          <a:p>
            <a:endParaRPr lang="pt-BR"/>
          </a:p>
        </p:txBody>
      </p:sp>
      <p:sp>
        <p:nvSpPr>
          <p:cNvPr id="21514" name="Line 15"/>
          <p:cNvSpPr>
            <a:spLocks noChangeShapeType="1"/>
          </p:cNvSpPr>
          <p:nvPr/>
        </p:nvSpPr>
        <p:spPr bwMode="auto">
          <a:xfrm flipV="1">
            <a:off x="4572000" y="3068638"/>
            <a:ext cx="0" cy="1152525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oval" w="med" len="med"/>
          </a:ln>
        </p:spPr>
        <p:txBody>
          <a:bodyPr/>
          <a:lstStyle/>
          <a:p>
            <a:endParaRPr lang="pt-BR"/>
          </a:p>
        </p:txBody>
      </p:sp>
      <p:sp>
        <p:nvSpPr>
          <p:cNvPr id="21515" name="Line 17"/>
          <p:cNvSpPr>
            <a:spLocks noChangeShapeType="1"/>
          </p:cNvSpPr>
          <p:nvPr/>
        </p:nvSpPr>
        <p:spPr bwMode="auto">
          <a:xfrm flipV="1">
            <a:off x="5437188" y="3068638"/>
            <a:ext cx="0" cy="1152525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oval" w="med" len="med"/>
          </a:ln>
        </p:spPr>
        <p:txBody>
          <a:bodyPr/>
          <a:lstStyle/>
          <a:p>
            <a:endParaRPr lang="pt-BR"/>
          </a:p>
        </p:txBody>
      </p:sp>
      <p:sp>
        <p:nvSpPr>
          <p:cNvPr id="21516" name="Line 19"/>
          <p:cNvSpPr>
            <a:spLocks noChangeShapeType="1"/>
          </p:cNvSpPr>
          <p:nvPr/>
        </p:nvSpPr>
        <p:spPr bwMode="auto">
          <a:xfrm flipV="1">
            <a:off x="6300788" y="3068638"/>
            <a:ext cx="0" cy="1152525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oval" w="med" len="med"/>
          </a:ln>
        </p:spPr>
        <p:txBody>
          <a:bodyPr/>
          <a:lstStyle/>
          <a:p>
            <a:endParaRPr lang="pt-BR"/>
          </a:p>
        </p:txBody>
      </p:sp>
      <p:sp>
        <p:nvSpPr>
          <p:cNvPr id="21517" name="Line 20"/>
          <p:cNvSpPr>
            <a:spLocks noChangeShapeType="1"/>
          </p:cNvSpPr>
          <p:nvPr/>
        </p:nvSpPr>
        <p:spPr bwMode="auto">
          <a:xfrm flipV="1">
            <a:off x="7164388" y="3068638"/>
            <a:ext cx="0" cy="1152525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oval" w="med" len="med"/>
          </a:ln>
        </p:spPr>
        <p:txBody>
          <a:bodyPr/>
          <a:lstStyle/>
          <a:p>
            <a:endParaRPr lang="pt-BR"/>
          </a:p>
        </p:txBody>
      </p:sp>
      <p:sp>
        <p:nvSpPr>
          <p:cNvPr id="21518" name="Line 22"/>
          <p:cNvSpPr>
            <a:spLocks noChangeShapeType="1"/>
          </p:cNvSpPr>
          <p:nvPr/>
        </p:nvSpPr>
        <p:spPr bwMode="auto">
          <a:xfrm flipV="1">
            <a:off x="8027988" y="3068638"/>
            <a:ext cx="0" cy="1152525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oval" w="med" len="med"/>
          </a:ln>
        </p:spPr>
        <p:txBody>
          <a:bodyPr/>
          <a:lstStyle/>
          <a:p>
            <a:endParaRPr lang="pt-BR"/>
          </a:p>
        </p:txBody>
      </p:sp>
      <p:sp>
        <p:nvSpPr>
          <p:cNvPr id="21519" name="Line 23"/>
          <p:cNvSpPr>
            <a:spLocks noChangeShapeType="1"/>
          </p:cNvSpPr>
          <p:nvPr/>
        </p:nvSpPr>
        <p:spPr bwMode="auto">
          <a:xfrm flipV="1">
            <a:off x="8893175" y="3068638"/>
            <a:ext cx="0" cy="1152525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oval" w="med" len="med"/>
          </a:ln>
        </p:spPr>
        <p:txBody>
          <a:bodyPr/>
          <a:lstStyle/>
          <a:p>
            <a:endParaRPr lang="pt-BR"/>
          </a:p>
        </p:txBody>
      </p:sp>
      <p:sp>
        <p:nvSpPr>
          <p:cNvPr id="21520" name="Line 24"/>
          <p:cNvSpPr>
            <a:spLocks noChangeShapeType="1"/>
          </p:cNvSpPr>
          <p:nvPr/>
        </p:nvSpPr>
        <p:spPr bwMode="auto">
          <a:xfrm flipV="1">
            <a:off x="9756775" y="3068638"/>
            <a:ext cx="0" cy="1152525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oval" w="med" len="med"/>
          </a:ln>
        </p:spPr>
        <p:txBody>
          <a:bodyPr/>
          <a:lstStyle/>
          <a:p>
            <a:endParaRPr lang="pt-BR"/>
          </a:p>
        </p:txBody>
      </p:sp>
      <p:sp>
        <p:nvSpPr>
          <p:cNvPr id="21521" name="Line 26"/>
          <p:cNvSpPr>
            <a:spLocks noChangeShapeType="1"/>
          </p:cNvSpPr>
          <p:nvPr/>
        </p:nvSpPr>
        <p:spPr bwMode="auto">
          <a:xfrm flipV="1">
            <a:off x="10621963" y="3068638"/>
            <a:ext cx="0" cy="1152525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oval" w="med" len="med"/>
          </a:ln>
        </p:spPr>
        <p:txBody>
          <a:bodyPr/>
          <a:lstStyle/>
          <a:p>
            <a:endParaRPr lang="pt-BR"/>
          </a:p>
        </p:txBody>
      </p:sp>
      <p:sp>
        <p:nvSpPr>
          <p:cNvPr id="21522" name="Line 27"/>
          <p:cNvSpPr>
            <a:spLocks noChangeShapeType="1"/>
          </p:cNvSpPr>
          <p:nvPr/>
        </p:nvSpPr>
        <p:spPr bwMode="auto">
          <a:xfrm flipV="1">
            <a:off x="11485563" y="3068638"/>
            <a:ext cx="0" cy="1152525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oval" w="med" len="med"/>
          </a:ln>
        </p:spPr>
        <p:txBody>
          <a:bodyPr/>
          <a:lstStyle/>
          <a:p>
            <a:endParaRPr lang="pt-BR"/>
          </a:p>
        </p:txBody>
      </p:sp>
      <p:sp>
        <p:nvSpPr>
          <p:cNvPr id="21523" name="Line 28"/>
          <p:cNvSpPr>
            <a:spLocks noChangeShapeType="1"/>
          </p:cNvSpPr>
          <p:nvPr/>
        </p:nvSpPr>
        <p:spPr bwMode="auto">
          <a:xfrm flipV="1">
            <a:off x="12350750" y="3068638"/>
            <a:ext cx="0" cy="1152525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oval" w="med" len="med"/>
          </a:ln>
        </p:spPr>
        <p:txBody>
          <a:bodyPr/>
          <a:lstStyle/>
          <a:p>
            <a:endParaRPr lang="pt-BR"/>
          </a:p>
        </p:txBody>
      </p:sp>
      <p:sp>
        <p:nvSpPr>
          <p:cNvPr id="21524" name="Line 29"/>
          <p:cNvSpPr>
            <a:spLocks noChangeShapeType="1"/>
          </p:cNvSpPr>
          <p:nvPr/>
        </p:nvSpPr>
        <p:spPr bwMode="auto">
          <a:xfrm flipV="1">
            <a:off x="13214350" y="3068638"/>
            <a:ext cx="0" cy="1152525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oval" w="med" len="med"/>
          </a:ln>
        </p:spPr>
        <p:txBody>
          <a:bodyPr/>
          <a:lstStyle/>
          <a:p>
            <a:endParaRPr lang="pt-BR"/>
          </a:p>
        </p:txBody>
      </p:sp>
      <p:sp>
        <p:nvSpPr>
          <p:cNvPr id="21525" name="Line 31"/>
          <p:cNvSpPr>
            <a:spLocks noChangeShapeType="1"/>
          </p:cNvSpPr>
          <p:nvPr/>
        </p:nvSpPr>
        <p:spPr bwMode="auto">
          <a:xfrm flipV="1">
            <a:off x="14077950" y="3068638"/>
            <a:ext cx="0" cy="1152525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oval" w="med" len="med"/>
          </a:ln>
        </p:spPr>
        <p:txBody>
          <a:bodyPr/>
          <a:lstStyle/>
          <a:p>
            <a:endParaRPr lang="pt-BR"/>
          </a:p>
        </p:txBody>
      </p:sp>
      <p:sp>
        <p:nvSpPr>
          <p:cNvPr id="21526" name="CaixaDeTexto 8"/>
          <p:cNvSpPr txBox="1">
            <a:spLocks noChangeArrowheads="1"/>
          </p:cNvSpPr>
          <p:nvPr/>
        </p:nvSpPr>
        <p:spPr bwMode="auto">
          <a:xfrm>
            <a:off x="1403350" y="1628775"/>
            <a:ext cx="2089150" cy="466725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BR" sz="2400" b="1">
                <a:latin typeface="Calibri" pitchFamily="34" charset="0"/>
              </a:rPr>
              <a:t>qLL = qA x 14</a:t>
            </a:r>
          </a:p>
        </p:txBody>
      </p:sp>
      <p:sp>
        <p:nvSpPr>
          <p:cNvPr id="21527" name="CaixaDeTexto 8"/>
          <p:cNvSpPr txBox="1">
            <a:spLocks noChangeArrowheads="1"/>
          </p:cNvSpPr>
          <p:nvPr/>
        </p:nvSpPr>
        <p:spPr bwMode="auto">
          <a:xfrm>
            <a:off x="12709525" y="1557338"/>
            <a:ext cx="1801813" cy="466725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BR" sz="2400" b="1">
                <a:latin typeface="Calibri" pitchFamily="34" charset="0"/>
              </a:rPr>
              <a:t>qLL = qA x 1</a:t>
            </a:r>
          </a:p>
        </p:txBody>
      </p:sp>
      <p:sp>
        <p:nvSpPr>
          <p:cNvPr id="21528" name="Line 35"/>
          <p:cNvSpPr>
            <a:spLocks noChangeShapeType="1"/>
          </p:cNvSpPr>
          <p:nvPr/>
        </p:nvSpPr>
        <p:spPr bwMode="auto">
          <a:xfrm>
            <a:off x="13646150" y="2133600"/>
            <a:ext cx="0" cy="2087563"/>
          </a:xfrm>
          <a:prstGeom prst="line">
            <a:avLst/>
          </a:prstGeom>
          <a:noFill/>
          <a:ln w="25400">
            <a:solidFill>
              <a:srgbClr val="FF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21529" name="Line 36"/>
          <p:cNvSpPr>
            <a:spLocks noChangeShapeType="1"/>
          </p:cNvSpPr>
          <p:nvPr/>
        </p:nvSpPr>
        <p:spPr bwMode="auto">
          <a:xfrm>
            <a:off x="2413000" y="2133600"/>
            <a:ext cx="0" cy="2087563"/>
          </a:xfrm>
          <a:prstGeom prst="line">
            <a:avLst/>
          </a:prstGeom>
          <a:noFill/>
          <a:ln w="25400">
            <a:solidFill>
              <a:srgbClr val="FF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21530" name="CaixaDeTexto 8"/>
          <p:cNvSpPr txBox="1">
            <a:spLocks noChangeArrowheads="1"/>
          </p:cNvSpPr>
          <p:nvPr/>
        </p:nvSpPr>
        <p:spPr bwMode="auto">
          <a:xfrm>
            <a:off x="9178925" y="1557338"/>
            <a:ext cx="1801813" cy="466725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BR" sz="2400" b="1">
                <a:latin typeface="Calibri" pitchFamily="34" charset="0"/>
              </a:rPr>
              <a:t>qLL = qA x 5</a:t>
            </a:r>
          </a:p>
        </p:txBody>
      </p:sp>
      <p:sp>
        <p:nvSpPr>
          <p:cNvPr id="21531" name="Line 38"/>
          <p:cNvSpPr>
            <a:spLocks noChangeShapeType="1"/>
          </p:cNvSpPr>
          <p:nvPr/>
        </p:nvSpPr>
        <p:spPr bwMode="auto">
          <a:xfrm>
            <a:off x="10115550" y="2133600"/>
            <a:ext cx="0" cy="2087563"/>
          </a:xfrm>
          <a:prstGeom prst="line">
            <a:avLst/>
          </a:prstGeom>
          <a:noFill/>
          <a:ln w="25400">
            <a:solidFill>
              <a:srgbClr val="FF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CaixaDeTexto 8"/>
          <p:cNvSpPr txBox="1">
            <a:spLocks noChangeArrowheads="1"/>
          </p:cNvSpPr>
          <p:nvPr/>
        </p:nvSpPr>
        <p:spPr bwMode="auto">
          <a:xfrm>
            <a:off x="180975" y="358775"/>
            <a:ext cx="14401800" cy="5945188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BR" sz="3600" b="1">
                <a:solidFill>
                  <a:srgbClr val="0033CC"/>
                </a:solidFill>
                <a:latin typeface="Calibri" pitchFamily="34" charset="0"/>
              </a:rPr>
              <a:t>Decisão a tomar em cima do diâmetro teórico calculado:</a:t>
            </a:r>
          </a:p>
          <a:p>
            <a:pPr algn="just"/>
            <a:endParaRPr lang="pt-BR" sz="1200" b="1">
              <a:solidFill>
                <a:srgbClr val="0033CC"/>
              </a:solidFill>
              <a:latin typeface="Calibri" pitchFamily="34" charset="0"/>
            </a:endParaRPr>
          </a:p>
          <a:p>
            <a:pPr algn="just"/>
            <a:r>
              <a:rPr lang="pt-BR" sz="2400" b="1" u="sng">
                <a:latin typeface="Calibri" pitchFamily="34" charset="0"/>
              </a:rPr>
              <a:t>Combinação de diferentes diâmetros para a Lateral</a:t>
            </a:r>
          </a:p>
          <a:p>
            <a:pPr algn="just"/>
            <a:endParaRPr lang="pt-BR" sz="2400" b="1" u="sng">
              <a:latin typeface="Calibri" pitchFamily="34" charset="0"/>
            </a:endParaRPr>
          </a:p>
          <a:p>
            <a:pPr algn="just"/>
            <a:r>
              <a:rPr lang="pt-BR" sz="2400" b="1" u="sng">
                <a:latin typeface="Calibri" pitchFamily="34" charset="0"/>
              </a:rPr>
              <a:t>Qual o princípio por trás dessa opção?</a:t>
            </a:r>
          </a:p>
          <a:p>
            <a:pPr algn="just"/>
            <a:r>
              <a:rPr lang="pt-BR" sz="2400" b="1">
                <a:solidFill>
                  <a:srgbClr val="008000"/>
                </a:solidFill>
                <a:latin typeface="Calibri" pitchFamily="34" charset="0"/>
              </a:rPr>
              <a:t>No início da Lateral se conduz maior vazão e no final se conduz menor vazão. Assim, um maior diâmetro deve ser escolhido para o início da Lateral. Para os demais segmentos da Lateral o uso de menor(es) diâmetro(s) é compatível com a vazão decrescente e gera menor custo para a linha.</a:t>
            </a:r>
          </a:p>
          <a:p>
            <a:pPr algn="just"/>
            <a:endParaRPr lang="pt-BR" sz="2400" b="1">
              <a:solidFill>
                <a:srgbClr val="008000"/>
              </a:solidFill>
              <a:latin typeface="Calibri" pitchFamily="34" charset="0"/>
            </a:endParaRPr>
          </a:p>
          <a:p>
            <a:pPr algn="just"/>
            <a:r>
              <a:rPr lang="pt-BR" sz="2400" b="1">
                <a:latin typeface="Calibri" pitchFamily="34" charset="0"/>
              </a:rPr>
              <a:t>Deste modo, com base no diâmetro teórico, escolhe-se para o segmento inicial da Lateral um diâmetro comercial imediatamente superior (D1). </a:t>
            </a:r>
          </a:p>
          <a:p>
            <a:pPr algn="just"/>
            <a:r>
              <a:rPr lang="pt-BR" sz="2400" b="1">
                <a:latin typeface="Calibri" pitchFamily="34" charset="0"/>
              </a:rPr>
              <a:t>Para o restante da Lateral pode-se adotar apenas mais um diâmetro ou vários outros diâmetros progressivamente menores.</a:t>
            </a:r>
          </a:p>
          <a:p>
            <a:pPr algn="just"/>
            <a:endParaRPr lang="pt-BR" sz="2400" b="1">
              <a:latin typeface="Calibri" pitchFamily="34" charset="0"/>
            </a:endParaRPr>
          </a:p>
          <a:p>
            <a:pPr algn="just"/>
            <a:r>
              <a:rPr lang="pt-BR" sz="2400" b="1">
                <a:latin typeface="Calibri" pitchFamily="34" charset="0"/>
              </a:rPr>
              <a:t>Então, a escolha do número de diâmetros a adotar deve ser tomada. Para isso, deve-se levar em conta se a Lateral será portátil ou fixa.</a:t>
            </a:r>
          </a:p>
        </p:txBody>
      </p:sp>
      <p:sp>
        <p:nvSpPr>
          <p:cNvPr id="22530" name="Espaço Reservado para Rodapé 4"/>
          <p:cNvSpPr txBox="1">
            <a:spLocks noGrp="1"/>
          </p:cNvSpPr>
          <p:nvPr/>
        </p:nvSpPr>
        <p:spPr bwMode="auto">
          <a:xfrm>
            <a:off x="6457950" y="0"/>
            <a:ext cx="7472363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/>
            <a:r>
              <a:rPr lang="pt-BR" sz="1200" b="1" u="sng">
                <a:solidFill>
                  <a:srgbClr val="898989"/>
                </a:solidFill>
                <a:latin typeface="Times New Roman" pitchFamily="18" charset="0"/>
              </a:rPr>
              <a:t>CCA039 - Irrigação e Drenagem. Tales Miler Soares - UFRB/CCAAB/NEAS</a:t>
            </a:r>
          </a:p>
        </p:txBody>
      </p:sp>
      <p:sp>
        <p:nvSpPr>
          <p:cNvPr id="22531" name="Espaço Reservado para Número de Slide 5"/>
          <p:cNvSpPr txBox="1">
            <a:spLocks noGrp="1"/>
          </p:cNvSpPr>
          <p:nvPr/>
        </p:nvSpPr>
        <p:spPr bwMode="auto">
          <a:xfrm>
            <a:off x="14023975" y="39688"/>
            <a:ext cx="738188" cy="3651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r"/>
            <a:r>
              <a:rPr lang="pt-BR" sz="1200" b="1">
                <a:solidFill>
                  <a:srgbClr val="898989"/>
                </a:solidFill>
                <a:latin typeface="Calibri" pitchFamily="34" charset="0"/>
              </a:rPr>
              <a:t>p.</a:t>
            </a:r>
            <a:fld id="{881AA92C-B866-41EF-957C-56019791A9C7}" type="slidenum">
              <a:rPr lang="pt-BR" sz="1200" b="1">
                <a:solidFill>
                  <a:srgbClr val="898989"/>
                </a:solidFill>
                <a:latin typeface="Calibri" pitchFamily="34" charset="0"/>
              </a:rPr>
              <a:pPr algn="r"/>
              <a:t>8</a:t>
            </a:fld>
            <a:endParaRPr lang="pt-BR" sz="1200" b="1">
              <a:solidFill>
                <a:srgbClr val="898989"/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CaixaDeTexto 8"/>
          <p:cNvSpPr txBox="1">
            <a:spLocks noChangeArrowheads="1"/>
          </p:cNvSpPr>
          <p:nvPr/>
        </p:nvSpPr>
        <p:spPr bwMode="auto">
          <a:xfrm>
            <a:off x="180975" y="358775"/>
            <a:ext cx="14401800" cy="3754438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BR" sz="3600" b="1">
                <a:solidFill>
                  <a:srgbClr val="0033CC"/>
                </a:solidFill>
                <a:latin typeface="Calibri" pitchFamily="34" charset="0"/>
              </a:rPr>
              <a:t>Decisão a tomar em cima do diâmetro teórico calculado:</a:t>
            </a:r>
          </a:p>
          <a:p>
            <a:pPr algn="just"/>
            <a:endParaRPr lang="pt-BR" sz="1200" b="1">
              <a:solidFill>
                <a:srgbClr val="0033CC"/>
              </a:solidFill>
              <a:latin typeface="Calibri" pitchFamily="34" charset="0"/>
            </a:endParaRPr>
          </a:p>
          <a:p>
            <a:pPr algn="just"/>
            <a:r>
              <a:rPr lang="pt-BR" sz="2400" b="1">
                <a:latin typeface="Calibri" pitchFamily="34" charset="0"/>
              </a:rPr>
              <a:t>Laterais que operam em sistemas portáteis ou semi-portáteis são obviamente móveis dentro do turno de rega. Quando se tem muitos diâmetros (como em tubulações telescópicas), a montagem e a desmontagem da Lateral pelos funcionários de campo tornam-se operações mais morosas e sujeitas a falhas.</a:t>
            </a:r>
          </a:p>
          <a:p>
            <a:pPr algn="just"/>
            <a:r>
              <a:rPr lang="pt-BR" sz="2400" b="1">
                <a:latin typeface="Calibri" pitchFamily="34" charset="0"/>
              </a:rPr>
              <a:t>Por essa razão, para Laterais móveis recomenda-se o uso de 1 ou 2 diâmetros apenas.</a:t>
            </a:r>
          </a:p>
          <a:p>
            <a:pPr algn="just"/>
            <a:endParaRPr lang="pt-BR" sz="2400" b="1">
              <a:latin typeface="Calibri" pitchFamily="34" charset="0"/>
            </a:endParaRPr>
          </a:p>
          <a:p>
            <a:pPr algn="just"/>
            <a:r>
              <a:rPr lang="pt-BR" sz="2400" b="1">
                <a:latin typeface="Calibri" pitchFamily="34" charset="0"/>
              </a:rPr>
              <a:t>Em sistemas fixos, as Laterais permanecem conectadas por todo o tempo durante o ciclo de cultivo. Assim, não se tem os problemas de montagem/desmontagem já citados e nesse caso Laterais com 3 ou mais diâmetros são viáveis.</a:t>
            </a:r>
          </a:p>
        </p:txBody>
      </p:sp>
      <p:sp>
        <p:nvSpPr>
          <p:cNvPr id="23554" name="Espaço Reservado para Rodapé 4"/>
          <p:cNvSpPr txBox="1">
            <a:spLocks noGrp="1"/>
          </p:cNvSpPr>
          <p:nvPr/>
        </p:nvSpPr>
        <p:spPr bwMode="auto">
          <a:xfrm>
            <a:off x="6457950" y="0"/>
            <a:ext cx="7472363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/>
            <a:r>
              <a:rPr lang="pt-BR" sz="1200" b="1" u="sng">
                <a:solidFill>
                  <a:srgbClr val="898989"/>
                </a:solidFill>
                <a:latin typeface="Times New Roman" pitchFamily="18" charset="0"/>
              </a:rPr>
              <a:t>CCA039 - Irrigação e Drenagem. Tales Miler Soares - UFRB/CCAAB/NEAS</a:t>
            </a:r>
          </a:p>
        </p:txBody>
      </p:sp>
      <p:sp>
        <p:nvSpPr>
          <p:cNvPr id="23555" name="Espaço Reservado para Número de Slide 5"/>
          <p:cNvSpPr txBox="1">
            <a:spLocks noGrp="1"/>
          </p:cNvSpPr>
          <p:nvPr/>
        </p:nvSpPr>
        <p:spPr bwMode="auto">
          <a:xfrm>
            <a:off x="14023975" y="39688"/>
            <a:ext cx="738188" cy="3651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r"/>
            <a:r>
              <a:rPr lang="pt-BR" sz="1200" b="1">
                <a:solidFill>
                  <a:srgbClr val="898989"/>
                </a:solidFill>
                <a:latin typeface="Calibri" pitchFamily="34" charset="0"/>
              </a:rPr>
              <a:t>p.</a:t>
            </a:r>
            <a:fld id="{5E6F46C4-89F3-48DB-847C-A782C0D14ACF}" type="slidenum">
              <a:rPr lang="pt-BR" sz="1200" b="1">
                <a:solidFill>
                  <a:srgbClr val="898989"/>
                </a:solidFill>
                <a:latin typeface="Calibri" pitchFamily="34" charset="0"/>
              </a:rPr>
              <a:pPr algn="r"/>
              <a:t>9</a:t>
            </a:fld>
            <a:endParaRPr lang="pt-BR" sz="1200" b="1">
              <a:solidFill>
                <a:srgbClr val="898989"/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38476</TotalTime>
  <Words>1890</Words>
  <Application>Microsoft Office PowerPoint</Application>
  <PresentationFormat>Personalizar</PresentationFormat>
  <Paragraphs>280</Paragraphs>
  <Slides>29</Slides>
  <Notes>0</Notes>
  <HiddenSlides>0</HiddenSlides>
  <MMClips>0</MMClips>
  <ScaleCrop>false</ScaleCrop>
  <HeadingPairs>
    <vt:vector size="8" baseType="variant">
      <vt:variant>
        <vt:lpstr>Fontes usadas</vt:lpstr>
      </vt:variant>
      <vt:variant>
        <vt:i4>4</vt:i4>
      </vt:variant>
      <vt:variant>
        <vt:lpstr>Modelo de design</vt:lpstr>
      </vt:variant>
      <vt:variant>
        <vt:i4>1</vt:i4>
      </vt:variant>
      <vt:variant>
        <vt:lpstr>Servidores OLE incorporados</vt:lpstr>
      </vt:variant>
      <vt:variant>
        <vt:i4>1</vt:i4>
      </vt:variant>
      <vt:variant>
        <vt:lpstr>Títulos de slides</vt:lpstr>
      </vt:variant>
      <vt:variant>
        <vt:i4>29</vt:i4>
      </vt:variant>
    </vt:vector>
  </HeadingPairs>
  <TitlesOfParts>
    <vt:vector size="35" baseType="lpstr">
      <vt:lpstr>Arial</vt:lpstr>
      <vt:lpstr>Calibri</vt:lpstr>
      <vt:lpstr>Times New Roman</vt:lpstr>
      <vt:lpstr>Wingdings</vt:lpstr>
      <vt:lpstr>Tema do Office</vt:lpstr>
      <vt:lpstr>Equation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  <vt:lpstr>Slide 26</vt:lpstr>
      <vt:lpstr>Slide 27</vt:lpstr>
      <vt:lpstr>Slide 28</vt:lpstr>
      <vt:lpstr>Slide 29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1720117</cp:lastModifiedBy>
  <cp:revision>1719</cp:revision>
  <dcterms:created xsi:type="dcterms:W3CDTF">2015-02-07T13:32:52Z</dcterms:created>
  <dcterms:modified xsi:type="dcterms:W3CDTF">2017-02-01T02:17:22Z</dcterms:modified>
</cp:coreProperties>
</file>